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63" r:id="rId8"/>
    <p:sldId id="264" r:id="rId9"/>
    <p:sldId id="261" r:id="rId10"/>
    <p:sldId id="274" r:id="rId11"/>
    <p:sldId id="265" r:id="rId12"/>
    <p:sldId id="272" r:id="rId13"/>
    <p:sldId id="266" r:id="rId14"/>
    <p:sldId id="267" r:id="rId15"/>
    <p:sldId id="268" r:id="rId16"/>
    <p:sldId id="269" r:id="rId17"/>
    <p:sldId id="271" r:id="rId18"/>
    <p:sldId id="270"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02268-9B70-42AF-89B0-BDE1205E5C9A}" type="datetimeFigureOut">
              <a:rPr lang="en-AU" smtClean="0"/>
              <a:t>21/07/2017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234DC-9E6C-43C9-86CF-29AD340C2485}" type="slidenum">
              <a:rPr lang="en-AU" smtClean="0"/>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1</a:t>
            </a:fld>
            <a:endParaRPr lang="en-AU"/>
          </a:p>
        </p:txBody>
      </p:sp>
    </p:spTree>
    <p:extLst>
      <p:ext uri="{BB962C8B-B14F-4D97-AF65-F5344CB8AC3E}">
        <p14:creationId xmlns:p14="http://schemas.microsoft.com/office/powerpoint/2010/main" val="296945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a:t>Migration, refugee and resettlement programs are constantly changing and it is important that medical training programs are sufficiently agile to respond to these changes, and the challenges they bring, through regular review. Teaching to principles, and including temporally and geographically relevant cases and scenarios can assist with this.</a:t>
            </a:r>
            <a:endParaRPr lang="en-AU"/>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13</a:t>
            </a:fld>
            <a:endParaRPr lang="en-AU"/>
          </a:p>
        </p:txBody>
      </p:sp>
    </p:spTree>
    <p:extLst>
      <p:ext uri="{BB962C8B-B14F-4D97-AF65-F5344CB8AC3E}">
        <p14:creationId xmlns:p14="http://schemas.microsoft.com/office/powerpoint/2010/main" val="248014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 Tasmania program has been well evaluated by participants</a:t>
            </a:r>
            <a:r>
              <a:rPr lang="en-AU" baseline="0"/>
              <a:t> and the workshops cover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Lived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historical timeline,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parents/children and gender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barriers to accessing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BBV and stigma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values and myths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r>
              <a:rPr lang="en-AU"/>
              <a:t>People</a:t>
            </a:r>
            <a:r>
              <a:rPr lang="en-AU" baseline="0"/>
              <a:t> from the relevant communities, people living with BBV, members of the GLBTI community and sex workers have all been involved in training.</a:t>
            </a:r>
          </a:p>
          <a:p>
            <a:endParaRPr lang="en-AU" baseline="0"/>
          </a:p>
          <a:p>
            <a:r>
              <a:rPr lang="en-AU" baseline="0"/>
              <a:t>The Sydney University lecture also included community representatives and when a heterosexual speaker was included there was some feedback from students that they thought it should have been a gay man to better reflect the community most affected by HIV.</a:t>
            </a:r>
          </a:p>
          <a:p>
            <a:endParaRPr lang="en-AU" baseline="0"/>
          </a:p>
          <a:p>
            <a:r>
              <a:rPr lang="en-AU" baseline="0"/>
              <a:t>The use of short videos can help address these issues and can supplement face-to-face exposure to affected communities.</a:t>
            </a:r>
          </a:p>
          <a:p>
            <a:endParaRPr lang="en-AU" baseline="0"/>
          </a:p>
        </p:txBody>
      </p:sp>
      <p:sp>
        <p:nvSpPr>
          <p:cNvPr id="4" name="Slide Number Placeholder 3"/>
          <p:cNvSpPr>
            <a:spLocks noGrp="1"/>
          </p:cNvSpPr>
          <p:nvPr>
            <p:ph type="sldNum" sz="quarter" idx="10"/>
          </p:nvPr>
        </p:nvSpPr>
        <p:spPr/>
        <p:txBody>
          <a:bodyPr/>
          <a:lstStyle/>
          <a:p>
            <a:fld id="{353234DC-9E6C-43C9-86CF-29AD340C2485}" type="slidenum">
              <a:rPr lang="en-AU" smtClean="0"/>
              <a:t>14</a:t>
            </a:fld>
            <a:endParaRPr lang="en-AU"/>
          </a:p>
        </p:txBody>
      </p:sp>
    </p:spTree>
    <p:extLst>
      <p:ext uri="{BB962C8B-B14F-4D97-AF65-F5344CB8AC3E}">
        <p14:creationId xmlns:p14="http://schemas.microsoft.com/office/powerpoint/2010/main" val="184838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Students</a:t>
            </a:r>
            <a:r>
              <a:rPr lang="en-AU" baseline="0"/>
              <a:t> will have the option to view an on-line scenario based exercise which looks at stigma and discrimination in the health setting.</a:t>
            </a:r>
          </a:p>
          <a:p>
            <a:r>
              <a:rPr lang="en-AU" baseline="0"/>
              <a:t>This will be discussed at the beginning of the lecture (those who have not viewed it will not be disadvantaged .</a:t>
            </a:r>
          </a:p>
          <a:p>
            <a:endParaRPr lang="en-AU" baseline="0"/>
          </a:p>
          <a:p>
            <a:r>
              <a:rPr lang="en-AU"/>
              <a:t>We have an interactive exercise which had been run in a number of settings in Australia and with a regional group in Singapore, asking participants to prioritise patients to a full clinical list based on certain</a:t>
            </a:r>
            <a:r>
              <a:rPr lang="en-AU" baseline="0"/>
              <a:t> features. This is done twice where in the first instance students are given demographic features in the second run through they are provided with a set of more value laden characteristics, a drug user, a  sex worker a transgender woman and man who has sex with men etc. They allocate priorities and are then shown their comparative data. What they know about the patient clearly influences the priority awarded to the patent in the list. This is done using phones or voting pads and the data is not matched to the participants, it is purely to show that we are all influenced by what we know or think we know.</a:t>
            </a:r>
          </a:p>
          <a:p>
            <a:endParaRPr lang="en-AU" baseline="0"/>
          </a:p>
          <a:p>
            <a:r>
              <a:rPr lang="en-AU" baseline="0"/>
              <a:t>Case studies will use “real people” in the lecture and will be translated to branched scenarios in the on line example. These provide students with feedback as to the consequences of their actions and how </a:t>
            </a:r>
            <a:r>
              <a:rPr lang="en-AU" baseline="0" err="1"/>
              <a:t>diffent</a:t>
            </a:r>
            <a:r>
              <a:rPr lang="en-AU" baseline="0"/>
              <a:t> </a:t>
            </a:r>
            <a:r>
              <a:rPr lang="en-AU" baseline="0" err="1"/>
              <a:t>behavious</a:t>
            </a:r>
            <a:r>
              <a:rPr lang="en-AU" baseline="0"/>
              <a:t> will result in different responses from patients (and other staff members). In the on-line format students will be able to run through the examples on a number of occasions to look at the different consequences. The scenario\s are </a:t>
            </a:r>
            <a:r>
              <a:rPr lang="en-AU" baseline="0" err="1"/>
              <a:t>beign</a:t>
            </a:r>
            <a:r>
              <a:rPr lang="en-AU" baseline="0"/>
              <a:t> developed by consumers and HCW who have been through these settings</a:t>
            </a:r>
          </a:p>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15</a:t>
            </a:fld>
            <a:endParaRPr lang="en-AU"/>
          </a:p>
        </p:txBody>
      </p:sp>
    </p:spTree>
    <p:extLst>
      <p:ext uri="{BB962C8B-B14F-4D97-AF65-F5344CB8AC3E}">
        <p14:creationId xmlns:p14="http://schemas.microsoft.com/office/powerpoint/2010/main" val="337131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16</a:t>
            </a:fld>
            <a:endParaRPr lang="en-AU"/>
          </a:p>
        </p:txBody>
      </p:sp>
    </p:spTree>
    <p:extLst>
      <p:ext uri="{BB962C8B-B14F-4D97-AF65-F5344CB8AC3E}">
        <p14:creationId xmlns:p14="http://schemas.microsoft.com/office/powerpoint/2010/main" val="44879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Project, Removing Barriers is a 2 year commonwealth department of health funded project to reduce stigma,</a:t>
            </a:r>
            <a:r>
              <a:rPr lang="en-AU" baseline="0"/>
              <a:t> discrimination and structural barriers in health services which impede people living with or at risk of HIV and/or hepatitis C from accessing health services for prevention, diagnosis and treatment services. The interventions are supposed to be sustainable and available on-line. We are just entering the second year of the project and have go through a broad consultation to identify areas of need and explore how the interventions can be  developed in such a way as to make them sustainable. That involves working with colleges, professional organisation and training institutions as well as employers to make sure that these issues are recognised as important in included in training curricular and standards.</a:t>
            </a:r>
          </a:p>
          <a:p>
            <a:endParaRPr lang="en-AU"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Using a website for project communications with holding images which will go live later this year and hold project resources</a:t>
            </a:r>
            <a:endParaRPr lang="en-AU" baseline="0"/>
          </a:p>
          <a:p>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3</a:t>
            </a:fld>
            <a:endParaRPr lang="en-AU"/>
          </a:p>
        </p:txBody>
      </p:sp>
    </p:spTree>
    <p:extLst>
      <p:ext uri="{BB962C8B-B14F-4D97-AF65-F5344CB8AC3E}">
        <p14:creationId xmlns:p14="http://schemas.microsoft.com/office/powerpoint/2010/main" val="168720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a:t>Stigma and the resultant discrimination,  has been identified as a global impediment to achieving the elimination of HIV and viral hepatitis. At a very high level </a:t>
            </a:r>
            <a:r>
              <a:rPr lang="en-AU" sz="1200" b="0" i="0" kern="1200">
                <a:solidFill>
                  <a:schemeClr val="tx1"/>
                </a:solidFill>
                <a:effectLst/>
                <a:latin typeface="+mn-lt"/>
                <a:ea typeface="+mn-ea"/>
                <a:cs typeface="+mn-cs"/>
              </a:rPr>
              <a:t>Goal 16 of the World Health Organisation Agenda for Sustainable Development, calls for inclusive societies that promote non-discrimination. This high level goal is translated into more practical programs such as the zero discrimination campaign launched on World AIDS Day 2013 and zero discrimination in health care launched in March 2016. </a:t>
            </a:r>
            <a:endParaRPr lang="en-AU" baseline="0"/>
          </a:p>
          <a:p>
            <a:endParaRPr lang="en-AU" baseline="0"/>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4</a:t>
            </a:fld>
            <a:endParaRPr lang="en-AU"/>
          </a:p>
        </p:txBody>
      </p:sp>
    </p:spTree>
    <p:extLst>
      <p:ext uri="{BB962C8B-B14F-4D97-AF65-F5344CB8AC3E}">
        <p14:creationId xmlns:p14="http://schemas.microsoft.com/office/powerpoint/2010/main" val="231959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poster is currently being displayed on Sydney buses to encourage people</a:t>
            </a:r>
            <a:r>
              <a:rPr lang="en-AU" baseline="0"/>
              <a:t> living with HCV to come forward for treatment</a:t>
            </a:r>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5</a:t>
            </a:fld>
            <a:endParaRPr lang="en-AU"/>
          </a:p>
        </p:txBody>
      </p:sp>
    </p:spTree>
    <p:extLst>
      <p:ext uri="{BB962C8B-B14F-4D97-AF65-F5344CB8AC3E}">
        <p14:creationId xmlns:p14="http://schemas.microsoft.com/office/powerpoint/2010/main" val="274391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University of Malaya has conducted some research on intention to discriminate among medical and dental trainees,</a:t>
            </a:r>
            <a:r>
              <a:rPr lang="en-AU" baseline="0"/>
              <a:t> which was found to be high and is planning interventions to reduce this starting in their 2018 year</a:t>
            </a:r>
            <a:r>
              <a:rPr lang="en-AU"/>
              <a:t>.</a:t>
            </a:r>
            <a:endParaRPr lang="en-US"/>
          </a:p>
          <a:p>
            <a:endParaRPr lang="en-AU"/>
          </a:p>
          <a:p>
            <a:r>
              <a:rPr lang="en-AU"/>
              <a:t>Examples of experience (as described in project community submissions):</a:t>
            </a:r>
          </a:p>
          <a:p>
            <a:r>
              <a:rPr lang="en-AU"/>
              <a:t>1. “The test was antibody positive. The GP had shock on his face, he put on some gloves to check my</a:t>
            </a:r>
          </a:p>
          <a:p>
            <a:r>
              <a:rPr lang="en-AU"/>
              <a:t>high blood pressure. He wrote on my notes in red "Hep C positive". I explained to him that I had had</a:t>
            </a:r>
            <a:endParaRPr/>
          </a:p>
          <a:p>
            <a:r>
              <a:rPr lang="en-AU"/>
              <a:t>treatment and my PCR will be negative to confirm. He wouldn't listen. He did the PCR and it came</a:t>
            </a:r>
            <a:endParaRPr/>
          </a:p>
          <a:p>
            <a:r>
              <a:rPr lang="en-AU"/>
              <a:t>negative but he wouldn't hear of it that I was cured." (Hepatitis Australia)</a:t>
            </a:r>
            <a:endParaRPr/>
          </a:p>
          <a:p>
            <a:r>
              <a:rPr lang="en-AU"/>
              <a:t>-  need to educate GPs in regard to interpreting tests for HCV and about stigma and discrimination so as to not alienate</a:t>
            </a:r>
            <a:endParaRPr/>
          </a:p>
          <a:p>
            <a:r>
              <a:rPr lang="en-AU"/>
              <a:t>people.</a:t>
            </a:r>
            <a:endParaRPr/>
          </a:p>
          <a:p>
            <a:r>
              <a:rPr lang="en-AU"/>
              <a:t>2. Sex workers have reported being billed for</a:t>
            </a:r>
          </a:p>
          <a:p>
            <a:r>
              <a:rPr lang="en-AU"/>
              <a:t>mandatory health checks and unrequested sexual health tests at higher rates upon</a:t>
            </a:r>
            <a:endParaRPr/>
          </a:p>
          <a:p>
            <a:r>
              <a:rPr lang="en-AU"/>
              <a:t>disclosure of their occupation. (Scarlett Alliance Report)</a:t>
            </a:r>
            <a:endParaRPr/>
          </a:p>
          <a:p>
            <a:r>
              <a:rPr lang="en-AU"/>
              <a:t>3.  Disclosure of drug use or BBV status led to their being discriminated against. (Australian Injecting &amp; Illicit Drug Users League)</a:t>
            </a:r>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6</a:t>
            </a:fld>
            <a:endParaRPr lang="en-AU"/>
          </a:p>
        </p:txBody>
      </p:sp>
    </p:spTree>
    <p:extLst>
      <p:ext uri="{BB962C8B-B14F-4D97-AF65-F5344CB8AC3E}">
        <p14:creationId xmlns:p14="http://schemas.microsoft.com/office/powerpoint/2010/main" val="334790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 foundation partners, listed here are those who signed up to the project at its outset. As the project has progressed, additional partners have come on through working groups and/or</a:t>
            </a:r>
            <a:r>
              <a:rPr lang="en-AU" baseline="0"/>
              <a:t> a desire to participate in pilots or the rollout of interventions.</a:t>
            </a:r>
            <a:endParaRPr lang="en-AU"/>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8</a:t>
            </a:fld>
            <a:endParaRPr lang="en-AU"/>
          </a:p>
        </p:txBody>
      </p:sp>
    </p:spTree>
    <p:extLst>
      <p:ext uri="{BB962C8B-B14F-4D97-AF65-F5344CB8AC3E}">
        <p14:creationId xmlns:p14="http://schemas.microsoft.com/office/powerpoint/2010/main" val="405818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following priorities were identified through the planning process and in the report.</a:t>
            </a:r>
            <a:r>
              <a:rPr lang="en-AU" baseline="0"/>
              <a:t> These have been agreed by the funder.</a:t>
            </a:r>
          </a:p>
          <a:p>
            <a:endParaRPr lang="en-US" baseline="0"/>
          </a:p>
          <a:p>
            <a:r>
              <a:rPr lang="en-AU" sz="1200" kern="1200">
                <a:solidFill>
                  <a:schemeClr val="tx1"/>
                </a:solidFill>
                <a:effectLst/>
                <a:latin typeface="+mn-lt"/>
                <a:ea typeface="+mn-ea"/>
                <a:cs typeface="+mn-cs"/>
              </a:rPr>
              <a:t>in relation to the CDNA policy, it will be important to make sure that health services are aware of their new and changing obligations in relation to the employment and support of HCW living with a BBV. But we are working closely with CDNA in this regard and will help promote these changes through ACHSM and other professional </a:t>
            </a:r>
            <a:r>
              <a:rPr lang="en-AU" sz="1200" kern="1200" err="1">
                <a:solidFill>
                  <a:schemeClr val="tx1"/>
                </a:solidFill>
                <a:effectLst/>
                <a:latin typeface="+mn-lt"/>
                <a:ea typeface="+mn-ea"/>
                <a:cs typeface="+mn-cs"/>
              </a:rPr>
              <a:t>organisatons</a:t>
            </a:r>
            <a:r>
              <a:rPr lang="en-AU" sz="1200" kern="1200">
                <a:solidFill>
                  <a:schemeClr val="tx1"/>
                </a:solidFill>
                <a:effectLst/>
                <a:latin typeface="+mn-lt"/>
                <a:ea typeface="+mn-ea"/>
                <a:cs typeface="+mn-cs"/>
              </a:rPr>
              <a:t> as soon as they are approved by COAG as they are nationally applicable.</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while HCW behaviour in health services is crucial, there is also a responsibility on patients to assert their rights and to be empowered to do this. Community agencies are very well placed to assist with this and to highlight those strategies which work. Including encouraging patients to make complaints where necessary.</a:t>
            </a:r>
          </a:p>
          <a:p>
            <a:endParaRPr lang="en-AU" baseline="0"/>
          </a:p>
          <a:p>
            <a:r>
              <a:rPr lang="en-AU" baseline="0"/>
              <a:t>The rest of todays talk focuses on medical </a:t>
            </a:r>
            <a:r>
              <a:rPr lang="en-AU" baseline="0" err="1"/>
              <a:t>practioner</a:t>
            </a:r>
            <a:r>
              <a:rPr lang="en-AU" baseline="0"/>
              <a:t> and other Health care professionals in training</a:t>
            </a:r>
          </a:p>
        </p:txBody>
      </p:sp>
      <p:sp>
        <p:nvSpPr>
          <p:cNvPr id="4" name="Slide Number Placeholder 3"/>
          <p:cNvSpPr>
            <a:spLocks noGrp="1"/>
          </p:cNvSpPr>
          <p:nvPr>
            <p:ph type="sldNum" sz="quarter" idx="10"/>
          </p:nvPr>
        </p:nvSpPr>
        <p:spPr/>
        <p:txBody>
          <a:bodyPr/>
          <a:lstStyle/>
          <a:p>
            <a:fld id="{353234DC-9E6C-43C9-86CF-29AD340C2485}" type="slidenum">
              <a:rPr lang="en-AU" smtClean="0"/>
              <a:t>10</a:t>
            </a:fld>
            <a:endParaRPr lang="en-AU"/>
          </a:p>
        </p:txBody>
      </p:sp>
    </p:spTree>
    <p:extLst>
      <p:ext uri="{BB962C8B-B14F-4D97-AF65-F5344CB8AC3E}">
        <p14:creationId xmlns:p14="http://schemas.microsoft.com/office/powerpoint/2010/main" val="96064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Our</a:t>
            </a:r>
            <a:r>
              <a:rPr lang="en-AU" baseline="0"/>
              <a:t> aim is to r</a:t>
            </a:r>
            <a:r>
              <a:rPr lang="en-AU"/>
              <a:t>aise the importance of stigma and discrimination in health care in relation to all issues HIV, viral hepatitis, drug use, GLBTI populations, indigenous communities, disability, cultural and linguistically diverse groups, gender and age. We are not looking to specifically</a:t>
            </a:r>
            <a:r>
              <a:rPr lang="en-AU" baseline="0"/>
              <a:t> draw out HIV and viral hepatitis, but rather to use these as example and to raise principles around stigma and discrimination more generally</a:t>
            </a:r>
          </a:p>
          <a:p>
            <a:endParaRPr lang="en-AU"/>
          </a:p>
          <a:p>
            <a:r>
              <a:rPr lang="en-AU"/>
              <a:t>As</a:t>
            </a:r>
            <a:r>
              <a:rPr lang="en-AU" baseline="0"/>
              <a:t> we are trying to make these initiatives sustainable we are hoping to p</a:t>
            </a:r>
            <a:r>
              <a:rPr lang="en-AU"/>
              <a:t>romote the importance of this through professionals and their organisations such as this meeting</a:t>
            </a:r>
          </a:p>
          <a:p>
            <a:endParaRPr lang="en-AU"/>
          </a:p>
          <a:p>
            <a:r>
              <a:rPr lang="en-AU"/>
              <a:t>We recognise that training curricula and programs are full and broad and</a:t>
            </a:r>
            <a:r>
              <a:rPr lang="en-AU" baseline="0"/>
              <a:t> that is why we are taking a long-term approach and working with Sydney university and others to see how these issues can be included in teaching programs in a structural and coordinated way drawing together related issues and using examples and cases relevant to different students and locations. Rather than as stand alone add on which may have come about because of a particular individuals interest or something like a WHO year of the campaign</a:t>
            </a:r>
            <a:endParaRPr lang="en-AU"/>
          </a:p>
          <a:p>
            <a:endParaRPr lang="en-AU"/>
          </a:p>
          <a:p>
            <a:r>
              <a:rPr lang="en-AU"/>
              <a:t>Through this</a:t>
            </a:r>
            <a:r>
              <a:rPr lang="en-AU" baseline="0"/>
              <a:t> program we have capacity to p</a:t>
            </a:r>
            <a:r>
              <a:rPr lang="en-AU"/>
              <a:t>rovide some online resources and support to institutions and organisations to take up these issues. With the outcome of experiencing greater inclusion and access and improved health</a:t>
            </a:r>
          </a:p>
          <a:p>
            <a:endParaRPr lang="en-AU"/>
          </a:p>
        </p:txBody>
      </p:sp>
      <p:sp>
        <p:nvSpPr>
          <p:cNvPr id="4" name="Slide Number Placeholder 3"/>
          <p:cNvSpPr>
            <a:spLocks noGrp="1"/>
          </p:cNvSpPr>
          <p:nvPr>
            <p:ph type="sldNum" sz="quarter" idx="10"/>
          </p:nvPr>
        </p:nvSpPr>
        <p:spPr/>
        <p:txBody>
          <a:bodyPr/>
          <a:lstStyle/>
          <a:p>
            <a:fld id="{353234DC-9E6C-43C9-86CF-29AD340C2485}" type="slidenum">
              <a:rPr lang="en-AU" smtClean="0"/>
              <a:t>11</a:t>
            </a:fld>
            <a:endParaRPr lang="en-AU"/>
          </a:p>
        </p:txBody>
      </p:sp>
    </p:spTree>
    <p:extLst>
      <p:ext uri="{BB962C8B-B14F-4D97-AF65-F5344CB8AC3E}">
        <p14:creationId xmlns:p14="http://schemas.microsoft.com/office/powerpoint/2010/main" val="108198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While Domain</a:t>
            </a:r>
            <a:r>
              <a:rPr lang="en-AU" baseline="0"/>
              <a:t> 3 from the AMC</a:t>
            </a:r>
            <a:r>
              <a:rPr lang="en-AU"/>
              <a:t>(</a:t>
            </a:r>
            <a:r>
              <a:t>Australian Medical Council</a:t>
            </a:r>
            <a:r>
              <a:rPr lang="en-AU"/>
              <a:t>) </a:t>
            </a:r>
            <a:r>
              <a:rPr lang="en-AU" baseline="0"/>
              <a:t>Standards for Assessment relate to broad societal issues they are not specific to stigma and discrimination, which could easily get lost in these wider definitions.</a:t>
            </a:r>
            <a:endParaRPr lang="en-US"/>
          </a:p>
          <a:p>
            <a:r>
              <a:rPr lang="en-AU" baseline="0"/>
              <a:t>Indigenous populations are covered explicitly under other sections within section 3 but cultural diversity and cultural sensitivity appears not to extend to other cultural groups, many of whom are adversely and  impacted and impacted at a much higher level by some transmissible BBV, such as hepatitis B, hepatitis C and HIV.</a:t>
            </a:r>
          </a:p>
          <a:p>
            <a:endParaRPr lang="en-AU" baseline="0"/>
          </a:p>
        </p:txBody>
      </p:sp>
      <p:sp>
        <p:nvSpPr>
          <p:cNvPr id="4" name="Slide Number Placeholder 3"/>
          <p:cNvSpPr>
            <a:spLocks noGrp="1"/>
          </p:cNvSpPr>
          <p:nvPr>
            <p:ph type="sldNum" sz="quarter" idx="10"/>
          </p:nvPr>
        </p:nvSpPr>
        <p:spPr/>
        <p:txBody>
          <a:bodyPr/>
          <a:lstStyle/>
          <a:p>
            <a:fld id="{353234DC-9E6C-43C9-86CF-29AD340C2485}" type="slidenum">
              <a:rPr lang="en-AU" smtClean="0"/>
              <a:t>12</a:t>
            </a:fld>
            <a:endParaRPr lang="en-AU"/>
          </a:p>
        </p:txBody>
      </p:sp>
    </p:spTree>
    <p:extLst>
      <p:ext uri="{BB962C8B-B14F-4D97-AF65-F5344CB8AC3E}">
        <p14:creationId xmlns:p14="http://schemas.microsoft.com/office/powerpoint/2010/main" val="129533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6058EEE3-18A9-4D2B-B0F9-C8622CA885DF}" type="datetimeFigureOut">
              <a:rPr lang="en-AU" smtClean="0"/>
              <a:t>21/07/2017</a:t>
            </a:fld>
            <a:endParaRPr lang="en-AU"/>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AU"/>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8BB323C3-03EE-4899-BB3B-77C6FA0FF6CE}" type="slidenum">
              <a:rPr lang="en-AU" smtClean="0"/>
              <a:t>‹#›</a:t>
            </a:fld>
            <a:endParaRPr lang="en-AU"/>
          </a:p>
        </p:txBody>
      </p:sp>
    </p:spTree>
    <p:extLst>
      <p:ext uri="{BB962C8B-B14F-4D97-AF65-F5344CB8AC3E}">
        <p14:creationId xmlns:p14="http://schemas.microsoft.com/office/powerpoint/2010/main" val="37808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ractive Voting Chart Mean Scores Chart" type="titleOnly" preserve="1">
  <p:cSld name="Interactive Voting Chart Mean Scores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chartPosition"/>
          <p:cNvSpPr>
            <a:spLocks noGrp="1"/>
          </p:cNvSpPr>
          <p:nvPr>
            <p:ph type="chart" idx="13"/>
          </p:nvPr>
        </p:nvSpPr>
        <p:spPr>
          <a:xfrm>
            <a:off x="1155254" y="1789364"/>
            <a:ext cx="9881493" cy="4459036"/>
          </a:xfrm>
        </p:spPr>
        <p:txBody>
          <a:bodyPr/>
          <a:lstStyle/>
          <a:p>
            <a:r>
              <a:rPr lang="en-US"/>
              <a:t>Click icon to add chart</a:t>
            </a:r>
            <a:endParaRPr lang="en-AU"/>
          </a:p>
        </p:txBody>
      </p:sp>
    </p:spTree>
    <p:extLst>
      <p:ext uri="{BB962C8B-B14F-4D97-AF65-F5344CB8AC3E}">
        <p14:creationId xmlns:p14="http://schemas.microsoft.com/office/powerpoint/2010/main" val="325788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EEE3-18A9-4D2B-B0F9-C8622CA885DF}" type="datetimeFigureOut">
              <a:rPr lang="en-AU" smtClean="0"/>
              <a:t>21/07/2017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B323C3-03EE-4899-BB3B-77C6FA0FF6CE}" type="slidenum">
              <a:rPr lang="en-AU" smtClean="0"/>
              <a:t>‹#›</a:t>
            </a:fld>
            <a:endParaRPr lang="en-AU"/>
          </a:p>
        </p:txBody>
      </p:sp>
    </p:spTree>
    <p:extLst>
      <p:ext uri="{BB962C8B-B14F-4D97-AF65-F5344CB8AC3E}">
        <p14:creationId xmlns:p14="http://schemas.microsoft.com/office/powerpoint/2010/main" val="47274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8EEE3-18A9-4D2B-B0F9-C8622CA885DF}" type="datetimeFigureOut">
              <a:rPr lang="en-AU" smtClean="0"/>
              <a:t>21/07/2017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8BB323C3-03EE-4899-BB3B-77C6FA0FF6CE}" type="slidenum">
              <a:rPr lang="en-AU" smtClean="0"/>
              <a:t>‹#›</a:t>
            </a:fld>
            <a:endParaRPr lang="en-AU"/>
          </a:p>
        </p:txBody>
      </p:sp>
    </p:spTree>
    <p:extLst>
      <p:ext uri="{BB962C8B-B14F-4D97-AF65-F5344CB8AC3E}">
        <p14:creationId xmlns:p14="http://schemas.microsoft.com/office/powerpoint/2010/main" val="255219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8EEE3-18A9-4D2B-B0F9-C8622CA885DF}" type="datetimeFigureOut">
              <a:rPr lang="en-AU" smtClean="0"/>
              <a:t>21/07/2017</a:t>
            </a:fld>
            <a:endParaRPr lang="en-AU"/>
          </a:p>
        </p:txBody>
      </p:sp>
      <p:sp>
        <p:nvSpPr>
          <p:cNvPr id="5" name="Footer Placeholder 4"/>
          <p:cNvSpPr>
            <a:spLocks noGrp="1"/>
          </p:cNvSpPr>
          <p:nvPr>
            <p:ph type="ftr" sz="quarter" idx="11"/>
          </p:nvPr>
        </p:nvSpPr>
        <p:spPr/>
        <p:txBody>
          <a:bodyPr/>
          <a:lstStyle/>
          <a:p>
            <a:endParaRPr lang="en-AU"/>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8BB323C3-03EE-4899-BB3B-77C6FA0FF6CE}" type="slidenum">
              <a:rPr lang="en-AU" smtClean="0"/>
              <a:t>‹#›</a:t>
            </a:fld>
            <a:endParaRPr lang="en-AU"/>
          </a:p>
        </p:txBody>
      </p:sp>
    </p:spTree>
    <p:extLst>
      <p:ext uri="{BB962C8B-B14F-4D97-AF65-F5344CB8AC3E}">
        <p14:creationId xmlns:p14="http://schemas.microsoft.com/office/powerpoint/2010/main" val="170541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EEE3-18A9-4D2B-B0F9-C8622CA885DF}" type="datetimeFigureOut">
              <a:rPr lang="en-AU" smtClean="0"/>
              <a:t>21/07/2017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BB323C3-03EE-4899-BB3B-77C6FA0FF6CE}" type="slidenum">
              <a:rPr lang="en-AU" smtClean="0"/>
              <a:t>‹#›</a:t>
            </a:fld>
            <a:endParaRPr lang="en-AU"/>
          </a:p>
        </p:txBody>
      </p:sp>
    </p:spTree>
    <p:extLst>
      <p:ext uri="{BB962C8B-B14F-4D97-AF65-F5344CB8AC3E}">
        <p14:creationId xmlns:p14="http://schemas.microsoft.com/office/powerpoint/2010/main" val="181085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ractive Voting Polling Question" type="titleOnly" preserve="1">
  <p:cSld name="Interactive Voting Polling Ques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question"/>
          <p:cNvSpPr>
            <a:spLocks noGrp="1"/>
          </p:cNvSpPr>
          <p:nvPr>
            <p:ph type="body" idx="13" hasCustomPrompt="1"/>
          </p:nvPr>
        </p:nvSpPr>
        <p:spPr>
          <a:xfrm>
            <a:off x="1155254" y="1789364"/>
            <a:ext cx="9881493" cy="685800"/>
          </a:xfrm>
        </p:spPr>
        <p:txBody>
          <a:bodyPr/>
          <a:lstStyle>
            <a:lvl1pPr marL="0" indent="0" algn="l" defTabSz="457200" rtl="0" eaLnBrk="1" latinLnBrk="0" hangingPunct="1">
              <a:spcBef>
                <a:spcPts val="1000"/>
              </a:spcBef>
              <a:spcAft>
                <a:spcPts val="0"/>
              </a:spcAft>
              <a:buClr>
                <a:schemeClr val="accent1"/>
              </a:buClr>
              <a:buSzPct val="80000"/>
              <a:buFont typeface="Wingdings 3" charset="2"/>
              <a:buNone/>
              <a:defRPr/>
            </a:lvl1pPr>
            <a:lvl2pPr marL="402336" indent="0" algn="l" defTabSz="457200" rtl="0" eaLnBrk="1" latinLnBrk="0" hangingPunct="1">
              <a:spcBef>
                <a:spcPts val="1000"/>
              </a:spcBef>
              <a:spcAft>
                <a:spcPts val="0"/>
              </a:spcAft>
              <a:buClr>
                <a:schemeClr val="accent1"/>
              </a:buClr>
              <a:buSzPct val="80000"/>
              <a:buFont typeface="Wingdings 3" charset="2"/>
              <a:buNone/>
              <a:defRPr/>
            </a:lvl2pPr>
            <a:lvl3pPr marL="731520" indent="0" algn="l" defTabSz="457200" rtl="0" eaLnBrk="1" latinLnBrk="0" hangingPunct="1">
              <a:spcBef>
                <a:spcPts val="1000"/>
              </a:spcBef>
              <a:spcAft>
                <a:spcPts val="0"/>
              </a:spcAft>
              <a:buClr>
                <a:schemeClr val="accent1"/>
              </a:buClr>
              <a:buSzPct val="80000"/>
              <a:buFont typeface="Wingdings 3" charset="2"/>
              <a:buNone/>
              <a:defRPr/>
            </a:lvl3pPr>
            <a:lvl4pPr marL="1005840" indent="0" algn="l" defTabSz="457200" rtl="0" eaLnBrk="1" latinLnBrk="0" hangingPunct="1">
              <a:spcBef>
                <a:spcPts val="1000"/>
              </a:spcBef>
              <a:spcAft>
                <a:spcPts val="0"/>
              </a:spcAft>
              <a:buClr>
                <a:schemeClr val="accent1"/>
              </a:buClr>
              <a:buSzPct val="80000"/>
              <a:buFont typeface="Wingdings 3" charset="2"/>
              <a:buNone/>
              <a:defRPr/>
            </a:lvl4pPr>
            <a:lvl5pPr marL="1280160" indent="0" algn="l" defTabSz="457200" rtl="0" eaLnBrk="1" latinLnBrk="0" hangingPunct="1">
              <a:spcBef>
                <a:spcPts val="1000"/>
              </a:spcBef>
              <a:spcAft>
                <a:spcPts val="0"/>
              </a:spcAft>
              <a:buClr>
                <a:schemeClr val="accent1"/>
              </a:buClr>
              <a:buSzPct val="80000"/>
              <a:buFont typeface="Wingdings 3" charset="2"/>
              <a:buNone/>
              <a:defRPr/>
            </a:lvl5pPr>
          </a:lstStyle>
          <a:p>
            <a:pPr lvl="0"/>
            <a:r>
              <a:rPr lang="en-AU"/>
              <a:t>Click to add question here</a:t>
            </a:r>
          </a:p>
        </p:txBody>
      </p:sp>
      <p:sp>
        <p:nvSpPr>
          <p:cNvPr id="7" name="choices"/>
          <p:cNvSpPr>
            <a:spLocks noGrp="1"/>
          </p:cNvSpPr>
          <p:nvPr>
            <p:ph type="body" sz="quarter" idx="14" hasCustomPrompt="1"/>
          </p:nvPr>
        </p:nvSpPr>
        <p:spPr>
          <a:xfrm>
            <a:off x="1155254" y="2627564"/>
            <a:ext cx="9881493" cy="36208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AutoNum type="arabicPeriod"/>
              <a:defRPr/>
            </a:lvl1pPr>
            <a:lvl2pPr marL="745236" indent="-342900" algn="l" defTabSz="457200" rtl="0" eaLnBrk="1" latinLnBrk="0" hangingPunct="1">
              <a:spcBef>
                <a:spcPts val="1000"/>
              </a:spcBef>
              <a:spcAft>
                <a:spcPts val="0"/>
              </a:spcAft>
              <a:buClr>
                <a:schemeClr val="accent1"/>
              </a:buClr>
              <a:buSzPct val="80000"/>
              <a:buFont typeface="Wingdings 3" charset="2"/>
              <a:buAutoNum type="arabicPeriod"/>
              <a:defRPr/>
            </a:lvl2pPr>
            <a:lvl3pPr marL="1074420" indent="-342900" algn="l" defTabSz="457200" rtl="0" eaLnBrk="1" latinLnBrk="0" hangingPunct="1">
              <a:spcBef>
                <a:spcPts val="1000"/>
              </a:spcBef>
              <a:spcAft>
                <a:spcPts val="0"/>
              </a:spcAft>
              <a:buClr>
                <a:schemeClr val="accent1"/>
              </a:buClr>
              <a:buSzPct val="80000"/>
              <a:buFont typeface="Wingdings 3" charset="2"/>
              <a:buAutoNum type="arabicPeriod"/>
              <a:defRPr/>
            </a:lvl3pPr>
            <a:lvl4pPr marL="1234440" indent="-228600" algn="l" defTabSz="457200" rtl="0" eaLnBrk="1" latinLnBrk="0" hangingPunct="1">
              <a:spcBef>
                <a:spcPts val="1000"/>
              </a:spcBef>
              <a:spcAft>
                <a:spcPts val="0"/>
              </a:spcAft>
              <a:buClr>
                <a:schemeClr val="accent1"/>
              </a:buClr>
              <a:buSzPct val="80000"/>
              <a:buFont typeface="Wingdings 3" charset="2"/>
              <a:buAutoNum type="arabicPeriod"/>
              <a:defRPr/>
            </a:lvl4pPr>
            <a:lvl5pPr marL="1508760" indent="-228600" algn="l" defTabSz="457200" rtl="0" eaLnBrk="1" latinLnBrk="0" hangingPunct="1">
              <a:spcBef>
                <a:spcPts val="1000"/>
              </a:spcBef>
              <a:spcAft>
                <a:spcPts val="0"/>
              </a:spcAft>
              <a:buClr>
                <a:schemeClr val="accent1"/>
              </a:buClr>
              <a:buSzPct val="80000"/>
              <a:buFont typeface="Wingdings 3" charset="2"/>
              <a:buAutoNum type="arabicPeriod"/>
              <a:defRPr/>
            </a:lvl5pPr>
          </a:lstStyle>
          <a:p>
            <a:pPr lvl="0"/>
            <a:r>
              <a:rPr lang="en-AU"/>
              <a:t>Click to add choices here</a:t>
            </a:r>
          </a:p>
        </p:txBody>
      </p:sp>
    </p:spTree>
    <p:extLst>
      <p:ext uri="{BB962C8B-B14F-4D97-AF65-F5344CB8AC3E}">
        <p14:creationId xmlns:p14="http://schemas.microsoft.com/office/powerpoint/2010/main" val="126972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Oval 5" hidden="1"/>
          <p:cNvSpPr/>
          <p:nvPr>
            <p:custDataLst>
              <p:tags r:id="rId1"/>
            </p:custDataLst>
          </p:nvPr>
        </p:nvSpPr>
        <p:spPr>
          <a:xfrm>
            <a:off x="10922000" y="5905500"/>
            <a:ext cx="846667"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AU" sz="1800"/>
              <a:t>10</a:t>
            </a:r>
          </a:p>
        </p:txBody>
      </p:sp>
    </p:spTree>
    <p:extLst>
      <p:ext uri="{BB962C8B-B14F-4D97-AF65-F5344CB8AC3E}">
        <p14:creationId xmlns:p14="http://schemas.microsoft.com/office/powerpoint/2010/main" val="35336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chartPosition"/>
          <p:cNvSpPr>
            <a:spLocks noGrp="1"/>
          </p:cNvSpPr>
          <p:nvPr>
            <p:ph type="chart" idx="13"/>
          </p:nvPr>
        </p:nvSpPr>
        <p:spPr>
          <a:xfrm>
            <a:off x="1155254" y="1789364"/>
            <a:ext cx="9881493" cy="4459036"/>
          </a:xfrm>
        </p:spPr>
        <p:txBody>
          <a:bodyPr/>
          <a:lstStyle/>
          <a:p>
            <a:r>
              <a:rPr lang="en-US"/>
              <a:t>Click icon to add chart</a:t>
            </a:r>
            <a:endParaRPr lang="en-AU"/>
          </a:p>
        </p:txBody>
      </p:sp>
    </p:spTree>
    <p:extLst>
      <p:ext uri="{BB962C8B-B14F-4D97-AF65-F5344CB8AC3E}">
        <p14:creationId xmlns:p14="http://schemas.microsoft.com/office/powerpoint/2010/main" val="3831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question"/>
          <p:cNvSpPr>
            <a:spLocks noGrp="1"/>
          </p:cNvSpPr>
          <p:nvPr>
            <p:ph type="body" idx="13" hasCustomPrompt="1"/>
          </p:nvPr>
        </p:nvSpPr>
        <p:spPr>
          <a:xfrm>
            <a:off x="1155254" y="1789364"/>
            <a:ext cx="9881493" cy="685800"/>
          </a:xfrm>
        </p:spPr>
        <p:txBody>
          <a:bodyPr/>
          <a:lstStyle>
            <a:lvl1pPr marL="0" indent="0" algn="l" defTabSz="457200" rtl="0" eaLnBrk="1" latinLnBrk="0" hangingPunct="1">
              <a:spcBef>
                <a:spcPts val="1000"/>
              </a:spcBef>
              <a:spcAft>
                <a:spcPts val="0"/>
              </a:spcAft>
              <a:buClr>
                <a:schemeClr val="accent1"/>
              </a:buClr>
              <a:buSzPct val="80000"/>
              <a:buFont typeface="Wingdings 3" charset="2"/>
              <a:buNone/>
              <a:defRPr/>
            </a:lvl1pPr>
            <a:lvl2pPr marL="402336" indent="0" algn="l" defTabSz="457200" rtl="0" eaLnBrk="1" latinLnBrk="0" hangingPunct="1">
              <a:spcBef>
                <a:spcPts val="1000"/>
              </a:spcBef>
              <a:spcAft>
                <a:spcPts val="0"/>
              </a:spcAft>
              <a:buClr>
                <a:schemeClr val="accent1"/>
              </a:buClr>
              <a:buSzPct val="80000"/>
              <a:buFont typeface="Wingdings 3" charset="2"/>
              <a:buNone/>
              <a:defRPr/>
            </a:lvl2pPr>
            <a:lvl3pPr marL="731520" indent="0" algn="l" defTabSz="457200" rtl="0" eaLnBrk="1" latinLnBrk="0" hangingPunct="1">
              <a:spcBef>
                <a:spcPts val="1000"/>
              </a:spcBef>
              <a:spcAft>
                <a:spcPts val="0"/>
              </a:spcAft>
              <a:buClr>
                <a:schemeClr val="accent1"/>
              </a:buClr>
              <a:buSzPct val="80000"/>
              <a:buFont typeface="Wingdings 3" charset="2"/>
              <a:buNone/>
              <a:defRPr/>
            </a:lvl3pPr>
            <a:lvl4pPr marL="1005840" indent="0" algn="l" defTabSz="457200" rtl="0" eaLnBrk="1" latinLnBrk="0" hangingPunct="1">
              <a:spcBef>
                <a:spcPts val="1000"/>
              </a:spcBef>
              <a:spcAft>
                <a:spcPts val="0"/>
              </a:spcAft>
              <a:buClr>
                <a:schemeClr val="accent1"/>
              </a:buClr>
              <a:buSzPct val="80000"/>
              <a:buFont typeface="Wingdings 3" charset="2"/>
              <a:buNone/>
              <a:defRPr/>
            </a:lvl4pPr>
            <a:lvl5pPr marL="1280160" indent="0" algn="l" defTabSz="457200" rtl="0" eaLnBrk="1" latinLnBrk="0" hangingPunct="1">
              <a:spcBef>
                <a:spcPts val="1000"/>
              </a:spcBef>
              <a:spcAft>
                <a:spcPts val="0"/>
              </a:spcAft>
              <a:buClr>
                <a:schemeClr val="accent1"/>
              </a:buClr>
              <a:buSzPct val="80000"/>
              <a:buFont typeface="Wingdings 3" charset="2"/>
              <a:buNone/>
              <a:defRPr/>
            </a:lvl5pPr>
          </a:lstStyle>
          <a:p>
            <a:pPr lvl="0"/>
            <a:r>
              <a:rPr lang="en-AU"/>
              <a:t>Click to add question here</a:t>
            </a:r>
          </a:p>
        </p:txBody>
      </p:sp>
      <p:sp>
        <p:nvSpPr>
          <p:cNvPr id="7" name="choices"/>
          <p:cNvSpPr>
            <a:spLocks noGrp="1"/>
          </p:cNvSpPr>
          <p:nvPr>
            <p:ph type="body" sz="quarter" idx="14" hasCustomPrompt="1"/>
          </p:nvPr>
        </p:nvSpPr>
        <p:spPr>
          <a:xfrm>
            <a:off x="1155254" y="2627564"/>
            <a:ext cx="4651933" cy="36208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AutoNum type="arabicPeriod"/>
              <a:defRPr/>
            </a:lvl1pPr>
            <a:lvl2pPr marL="745236" indent="-342900" algn="l" defTabSz="457200" rtl="0" eaLnBrk="1" latinLnBrk="0" hangingPunct="1">
              <a:spcBef>
                <a:spcPts val="1000"/>
              </a:spcBef>
              <a:spcAft>
                <a:spcPts val="0"/>
              </a:spcAft>
              <a:buClr>
                <a:schemeClr val="accent1"/>
              </a:buClr>
              <a:buSzPct val="80000"/>
              <a:buFont typeface="Wingdings 3" charset="2"/>
              <a:buAutoNum type="arabicPeriod"/>
              <a:defRPr/>
            </a:lvl2pPr>
            <a:lvl3pPr marL="1074420" indent="-342900" algn="l" defTabSz="457200" rtl="0" eaLnBrk="1" latinLnBrk="0" hangingPunct="1">
              <a:spcBef>
                <a:spcPts val="1000"/>
              </a:spcBef>
              <a:spcAft>
                <a:spcPts val="0"/>
              </a:spcAft>
              <a:buClr>
                <a:schemeClr val="accent1"/>
              </a:buClr>
              <a:buSzPct val="80000"/>
              <a:buFont typeface="Wingdings 3" charset="2"/>
              <a:buAutoNum type="arabicPeriod"/>
              <a:defRPr/>
            </a:lvl3pPr>
            <a:lvl4pPr marL="1234440" indent="-228600" algn="l" defTabSz="457200" rtl="0" eaLnBrk="1" latinLnBrk="0" hangingPunct="1">
              <a:spcBef>
                <a:spcPts val="1000"/>
              </a:spcBef>
              <a:spcAft>
                <a:spcPts val="0"/>
              </a:spcAft>
              <a:buClr>
                <a:schemeClr val="accent1"/>
              </a:buClr>
              <a:buSzPct val="80000"/>
              <a:buFont typeface="Wingdings 3" charset="2"/>
              <a:buAutoNum type="arabicPeriod"/>
              <a:defRPr/>
            </a:lvl4pPr>
            <a:lvl5pPr marL="1508760" indent="-228600" algn="l" defTabSz="457200" rtl="0" eaLnBrk="1" latinLnBrk="0" hangingPunct="1">
              <a:spcBef>
                <a:spcPts val="1000"/>
              </a:spcBef>
              <a:spcAft>
                <a:spcPts val="0"/>
              </a:spcAft>
              <a:buClr>
                <a:schemeClr val="accent1"/>
              </a:buClr>
              <a:buSzPct val="80000"/>
              <a:buFont typeface="Wingdings 3" charset="2"/>
              <a:buAutoNum type="arabicPeriod"/>
              <a:defRPr/>
            </a:lvl5pPr>
          </a:lstStyle>
          <a:p>
            <a:pPr lvl="0"/>
            <a:r>
              <a:rPr lang="en-AU"/>
              <a:t>Click to add choices here</a:t>
            </a:r>
          </a:p>
        </p:txBody>
      </p:sp>
      <p:sp>
        <p:nvSpPr>
          <p:cNvPr id="8" name="chartPosition"/>
          <p:cNvSpPr>
            <a:spLocks noGrp="1"/>
          </p:cNvSpPr>
          <p:nvPr>
            <p:ph type="chart" sz="quarter" idx="15"/>
          </p:nvPr>
        </p:nvSpPr>
        <p:spPr>
          <a:xfrm>
            <a:off x="6384814" y="2627564"/>
            <a:ext cx="4651933" cy="3620836"/>
          </a:xfrm>
          <a:prstGeom prst="rect">
            <a:avLst/>
          </a:prstGeom>
        </p:spPr>
        <p:txBody>
          <a:bodyPr/>
          <a:lstStyle/>
          <a:p>
            <a:r>
              <a:rPr lang="en-US"/>
              <a:t>Click icon to add chart</a:t>
            </a:r>
            <a:endParaRPr lang="en-AU"/>
          </a:p>
        </p:txBody>
      </p:sp>
    </p:spTree>
    <p:extLst>
      <p:ext uri="{BB962C8B-B14F-4D97-AF65-F5344CB8AC3E}">
        <p14:creationId xmlns:p14="http://schemas.microsoft.com/office/powerpoint/2010/main" val="339630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eractive Voting Chart Cumulative" type="titleOnly" preserve="1">
  <p:cSld name="Interactive Voting Chart Cumulat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58EEE3-18A9-4D2B-B0F9-C8622CA885DF}" type="datetimeFigureOut">
              <a:rPr lang="en-AU" smtClean="0"/>
              <a:t>21/07/2017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B323C3-03EE-4899-BB3B-77C6FA0FF6CE}" type="slidenum">
              <a:rPr lang="en-AU" smtClean="0"/>
              <a:t>‹#›</a:t>
            </a:fld>
            <a:endParaRPr lang="en-AU"/>
          </a:p>
        </p:txBody>
      </p:sp>
      <p:sp>
        <p:nvSpPr>
          <p:cNvPr id="6" name="chartPosition"/>
          <p:cNvSpPr>
            <a:spLocks noGrp="1"/>
          </p:cNvSpPr>
          <p:nvPr>
            <p:ph type="chart" idx="13"/>
          </p:nvPr>
        </p:nvSpPr>
        <p:spPr>
          <a:xfrm>
            <a:off x="1155254" y="1789364"/>
            <a:ext cx="9881493" cy="4459036"/>
          </a:xfrm>
        </p:spPr>
        <p:txBody>
          <a:bodyPr/>
          <a:lstStyle/>
          <a:p>
            <a:r>
              <a:rPr lang="en-US"/>
              <a:t>Click icon to add chart</a:t>
            </a:r>
            <a:endParaRPr lang="en-AU"/>
          </a:p>
        </p:txBody>
      </p:sp>
    </p:spTree>
    <p:extLst>
      <p:ext uri="{BB962C8B-B14F-4D97-AF65-F5344CB8AC3E}">
        <p14:creationId xmlns:p14="http://schemas.microsoft.com/office/powerpoint/2010/main" val="280541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fld id="{6058EEE3-18A9-4D2B-B0F9-C8622CA885DF}" type="datetimeFigureOut">
              <a:rPr lang="en-AU" smtClean="0"/>
              <a:t>21/07/2017</a:t>
            </a:fld>
            <a:endParaRPr lang="en-AU"/>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endParaRPr lang="en-AU"/>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fld id="{8BB323C3-03EE-4899-BB3B-77C6FA0FF6CE}" type="slidenum">
              <a:rPr lang="en-AU" smtClean="0"/>
              <a:t>‹#›</a:t>
            </a:fld>
            <a:endParaRPr lang="en-AU"/>
          </a:p>
        </p:txBody>
      </p:sp>
    </p:spTree>
    <p:extLst>
      <p:ext uri="{BB962C8B-B14F-4D97-AF65-F5344CB8AC3E}">
        <p14:creationId xmlns:p14="http://schemas.microsoft.com/office/powerpoint/2010/main" val="1768041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emovingbarriers.ashm.org.au/"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removingbarriers.ashm.org.au/" TargetMode="External"/><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654" y="758949"/>
            <a:ext cx="7890239" cy="2550877"/>
          </a:xfrm>
        </p:spPr>
        <p:txBody>
          <a:bodyPr>
            <a:normAutofit fontScale="90000"/>
          </a:bodyPr>
          <a:lstStyle/>
          <a:p>
            <a:r>
              <a:rPr lang="en-AU">
                <a:solidFill>
                  <a:schemeClr val="tx1"/>
                </a:solidFill>
              </a:rPr>
              <a:t>Incorporating Stigma and Discrimination issues into Academic Medical and Health Care Worker Training</a:t>
            </a:r>
          </a:p>
        </p:txBody>
      </p:sp>
      <p:sp>
        <p:nvSpPr>
          <p:cNvPr id="3" name="Subtitle 2"/>
          <p:cNvSpPr>
            <a:spLocks noGrp="1"/>
          </p:cNvSpPr>
          <p:nvPr>
            <p:ph type="subTitle" idx="1"/>
          </p:nvPr>
        </p:nvSpPr>
        <p:spPr>
          <a:xfrm>
            <a:off x="1053654" y="3885558"/>
            <a:ext cx="10509455" cy="1725020"/>
          </a:xfrm>
        </p:spPr>
        <p:txBody>
          <a:bodyPr>
            <a:normAutofit fontScale="47500" lnSpcReduction="20000"/>
          </a:bodyPr>
          <a:lstStyle/>
          <a:p>
            <a:r>
              <a:rPr lang="en-AU" sz="4000">
                <a:solidFill>
                  <a:schemeClr val="tx1"/>
                </a:solidFill>
              </a:rPr>
              <a:t>A/Prof Levinia Crooks AM</a:t>
            </a:r>
          </a:p>
          <a:p>
            <a:r>
              <a:rPr lang="en-AU" sz="4000">
                <a:solidFill>
                  <a:schemeClr val="tx1"/>
                </a:solidFill>
              </a:rPr>
              <a:t>Chief Executive Officer - Australasian Society for HIV, Viral Hepatitis and Sexual Health Medicine (ASHM)</a:t>
            </a:r>
          </a:p>
          <a:p>
            <a:r>
              <a:rPr lang="en-AU" sz="4000" err="1">
                <a:solidFill>
                  <a:schemeClr val="tx1"/>
                </a:solidFill>
              </a:rPr>
              <a:t>Adj</a:t>
            </a:r>
            <a:r>
              <a:rPr lang="en-AU" sz="4000">
                <a:solidFill>
                  <a:schemeClr val="tx1"/>
                </a:solidFill>
              </a:rPr>
              <a:t> A/Prof Public Health and Human Biosciences, La Trobe University</a:t>
            </a:r>
          </a:p>
          <a:p>
            <a:r>
              <a:rPr lang="en-AU" sz="4000" err="1">
                <a:solidFill>
                  <a:schemeClr val="tx1"/>
                </a:solidFill>
              </a:rPr>
              <a:t>Adj</a:t>
            </a:r>
            <a:r>
              <a:rPr lang="en-AU" sz="4000">
                <a:solidFill>
                  <a:schemeClr val="tx1"/>
                </a:solidFill>
              </a:rPr>
              <a:t>/A Prof Centre for Social Research in Health, University of NSW</a:t>
            </a:r>
          </a:p>
          <a:p>
            <a:endParaRPr lang="en-AU"/>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198861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a:solidFill>
                  <a:schemeClr val="tx1"/>
                </a:solidFill>
              </a:rPr>
              <a:t>Training priorities and policy priorities</a:t>
            </a:r>
          </a:p>
        </p:txBody>
      </p:sp>
      <p:sp>
        <p:nvSpPr>
          <p:cNvPr id="6" name="Content Placeholder 5"/>
          <p:cNvSpPr>
            <a:spLocks noGrp="1"/>
          </p:cNvSpPr>
          <p:nvPr>
            <p:ph idx="1"/>
          </p:nvPr>
        </p:nvSpPr>
        <p:spPr>
          <a:xfrm>
            <a:off x="1152509" y="2489200"/>
            <a:ext cx="10215402" cy="3530600"/>
          </a:xfrm>
        </p:spPr>
        <p:txBody>
          <a:bodyPr>
            <a:normAutofit/>
          </a:bodyPr>
          <a:lstStyle/>
          <a:p>
            <a:r>
              <a:rPr lang="en-AU" sz="2000"/>
              <a:t>Reception and front of house/clinical service staff</a:t>
            </a:r>
          </a:p>
          <a:p>
            <a:r>
              <a:rPr lang="en-AU" sz="2000"/>
              <a:t>Nurses, Practice Nurses and other professional organisations of nurses</a:t>
            </a:r>
          </a:p>
          <a:p>
            <a:r>
              <a:rPr lang="en-AU" sz="2000"/>
              <a:t>Medical practitioners and other healthcare professionals in training</a:t>
            </a:r>
          </a:p>
          <a:p>
            <a:r>
              <a:rPr lang="en-AU" sz="2000"/>
              <a:t>RACGP Practice Standards</a:t>
            </a:r>
          </a:p>
          <a:p>
            <a:r>
              <a:rPr lang="en-AU" sz="2000"/>
              <a:t>Cost of Opioid Substitution Therapy</a:t>
            </a:r>
          </a:p>
          <a:p>
            <a:r>
              <a:rPr lang="en-AU" sz="2000"/>
              <a:t>Data completeness (for data held in medical records)</a:t>
            </a:r>
          </a:p>
          <a:p>
            <a:r>
              <a:rPr lang="en-AU" sz="2000"/>
              <a:t>Management of HCW living with a BBV (promulgation of CDNA policy)</a:t>
            </a:r>
          </a:p>
          <a:p>
            <a:r>
              <a:rPr lang="en-AU" sz="2000"/>
              <a:t>Patient and community facing activities to support resilience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
        <p:nvSpPr>
          <p:cNvPr id="2" name="Oval 1"/>
          <p:cNvSpPr/>
          <p:nvPr/>
        </p:nvSpPr>
        <p:spPr>
          <a:xfrm>
            <a:off x="338667" y="3330222"/>
            <a:ext cx="11209388" cy="485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4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tx1"/>
                </a:solidFill>
              </a:rPr>
              <a:t>Our aim</a:t>
            </a:r>
          </a:p>
        </p:txBody>
      </p:sp>
      <p:sp>
        <p:nvSpPr>
          <p:cNvPr id="3" name="Content Placeholder 2"/>
          <p:cNvSpPr>
            <a:spLocks noGrp="1"/>
          </p:cNvSpPr>
          <p:nvPr>
            <p:ph idx="1"/>
          </p:nvPr>
        </p:nvSpPr>
        <p:spPr>
          <a:xfrm>
            <a:off x="1152509" y="1902178"/>
            <a:ext cx="10260558" cy="3530600"/>
          </a:xfrm>
        </p:spPr>
        <p:txBody>
          <a:bodyPr>
            <a:noAutofit/>
          </a:bodyPr>
          <a:lstStyle/>
          <a:p>
            <a:r>
              <a:rPr lang="en-AU" sz="2000"/>
              <a:t>Raise the importance of stigma and discrimination in health care in relation to all issues HIV, viral hepatitis, drug use, GLBTI populations, indigenous communities, disability, cultural and linguistically diverse groups, gender and age</a:t>
            </a:r>
          </a:p>
          <a:p>
            <a:r>
              <a:rPr lang="en-AU" sz="2000"/>
              <a:t>Promote the importance of this through professionals and their organisations</a:t>
            </a:r>
          </a:p>
          <a:p>
            <a:r>
              <a:rPr lang="en-AU" sz="2000"/>
              <a:t>Provide resources and support to institutions and organisations to take up these issues</a:t>
            </a:r>
          </a:p>
          <a:p>
            <a:r>
              <a:rPr lang="en-AU" sz="2000"/>
              <a:t>With the outcome of experiencing greater inclusion and access and improved health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32198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99" y="466725"/>
            <a:ext cx="9367441" cy="709613"/>
          </a:xfrm>
        </p:spPr>
        <p:txBody>
          <a:bodyPr/>
          <a:lstStyle/>
          <a:p>
            <a:r>
              <a:rPr lang="en-AU">
                <a:solidFill>
                  <a:schemeClr val="tx1"/>
                </a:solidFill>
              </a:rPr>
              <a:t>Graduate Outcomes of relevance: Domain 3</a:t>
            </a:r>
          </a:p>
        </p:txBody>
      </p:sp>
      <p:sp>
        <p:nvSpPr>
          <p:cNvPr id="3" name="Content Placeholder 2"/>
          <p:cNvSpPr>
            <a:spLocks noGrp="1"/>
          </p:cNvSpPr>
          <p:nvPr>
            <p:ph idx="1"/>
          </p:nvPr>
        </p:nvSpPr>
        <p:spPr>
          <a:xfrm>
            <a:off x="1152509" y="2489199"/>
            <a:ext cx="10655669" cy="4047067"/>
          </a:xfrm>
        </p:spPr>
        <p:txBody>
          <a:bodyPr>
            <a:noAutofit/>
          </a:bodyPr>
          <a:lstStyle/>
          <a:p>
            <a:r>
              <a:rPr lang="en-AU" sz="2000" i="1"/>
              <a:t>On entry to professional practice, Australian and New Zealand graduates are able to: </a:t>
            </a:r>
            <a:endParaRPr lang="en-AU" sz="2000"/>
          </a:p>
          <a:p>
            <a:r>
              <a:rPr lang="en-AU" sz="2000" i="1"/>
              <a:t>3.1 Accept responsibility to protect and advance the health and wellbeing of individuals, communities and populations. </a:t>
            </a:r>
            <a:endParaRPr lang="en-AU" sz="2000"/>
          </a:p>
          <a:p>
            <a:r>
              <a:rPr lang="en-AU" sz="2000" i="1"/>
              <a:t>3.2 Explain factors that contribute to the health, illness, disease and success of treatment of populations, including issues relating to health inequities and inequalities, diversity of cultural, spiritual and community values, and socio-economic and physical environment factors</a:t>
            </a:r>
            <a:endParaRPr lang="en-AU" sz="20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153238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82" y="445311"/>
            <a:ext cx="9468217" cy="709865"/>
          </a:xfrm>
        </p:spPr>
        <p:txBody>
          <a:bodyPr/>
          <a:lstStyle/>
          <a:p>
            <a:r>
              <a:rPr lang="en-AU">
                <a:solidFill>
                  <a:schemeClr val="tx1"/>
                </a:solidFill>
              </a:rPr>
              <a:t>Time changes and ad hoc program inclusion</a:t>
            </a:r>
          </a:p>
        </p:txBody>
      </p:sp>
      <p:sp>
        <p:nvSpPr>
          <p:cNvPr id="3" name="Content Placeholder 2"/>
          <p:cNvSpPr>
            <a:spLocks noGrp="1"/>
          </p:cNvSpPr>
          <p:nvPr>
            <p:ph idx="1"/>
          </p:nvPr>
        </p:nvSpPr>
        <p:spPr>
          <a:xfrm>
            <a:off x="1154627" y="2489200"/>
            <a:ext cx="10292306" cy="4013200"/>
          </a:xfrm>
        </p:spPr>
        <p:txBody>
          <a:bodyPr>
            <a:noAutofit/>
          </a:bodyPr>
          <a:lstStyle/>
          <a:p>
            <a:r>
              <a:rPr lang="en-AU" sz="2000"/>
              <a:t>Domains 3.1 and 3.2 while potentially inclusive of disability, age, gender, GLBTI, BBV and drug use</a:t>
            </a:r>
          </a:p>
          <a:p>
            <a:r>
              <a:rPr lang="en-AU" sz="2000"/>
              <a:t>Do not necessarily respond in a timely manner to changes in migration, nor the other population or community based issues</a:t>
            </a:r>
          </a:p>
          <a:p>
            <a:r>
              <a:rPr lang="en-AU" sz="2000"/>
              <a:t>Student placements and the practical observation of discriminatory practices in the clinical setting can reinforce these practices and students report they are unsure of how to challenge or raise these issues in placements</a:t>
            </a:r>
          </a:p>
          <a:p>
            <a:r>
              <a:rPr lang="en-AU" sz="2000"/>
              <a:t>Placements in specific clinics (such as high caseload HIV GP clinics, Hep C clinics or immunology clinics) may provide exposure to culturally aware practices, there is no guarantee all students will get this exposure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59991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tx1"/>
                </a:solidFill>
              </a:rPr>
              <a:t>UTAS and Sydney University Programs</a:t>
            </a:r>
          </a:p>
        </p:txBody>
      </p:sp>
      <p:sp>
        <p:nvSpPr>
          <p:cNvPr id="3" name="Content Placeholder 2"/>
          <p:cNvSpPr>
            <a:spLocks noGrp="1"/>
          </p:cNvSpPr>
          <p:nvPr>
            <p:ph idx="1"/>
          </p:nvPr>
        </p:nvSpPr>
        <p:spPr/>
        <p:txBody>
          <a:bodyPr/>
          <a:lstStyle/>
          <a:p>
            <a:r>
              <a:rPr lang="en-AU"/>
              <a:t>The University of Tasmania has run, lectures on social determinants of health (</a:t>
            </a:r>
            <a:r>
              <a:rPr lang="en-AU" err="1"/>
              <a:t>inc.</a:t>
            </a:r>
            <a:r>
              <a:rPr lang="en-AU"/>
              <a:t> discrimination), public health dilemmas, sexuality and gender, diversity and 6 workshops over a 3 hour period</a:t>
            </a:r>
          </a:p>
          <a:p>
            <a:r>
              <a:rPr lang="en-AU"/>
              <a:t>The Sydney University immunology program has included a lecture on HIV from a lived experience perspective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201046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03" y="80527"/>
            <a:ext cx="9827685" cy="1325563"/>
          </a:xfrm>
        </p:spPr>
        <p:txBody>
          <a:bodyPr/>
          <a:lstStyle/>
          <a:p>
            <a:r>
              <a:rPr lang="en-AU">
                <a:solidFill>
                  <a:schemeClr val="tx1"/>
                </a:solidFill>
              </a:rPr>
              <a:t>Lecture outline – then translated to online format</a:t>
            </a:r>
          </a:p>
        </p:txBody>
      </p:sp>
      <p:sp>
        <p:nvSpPr>
          <p:cNvPr id="3" name="Content Placeholder 2"/>
          <p:cNvSpPr>
            <a:spLocks noGrp="1"/>
          </p:cNvSpPr>
          <p:nvPr>
            <p:ph idx="1"/>
          </p:nvPr>
        </p:nvSpPr>
        <p:spPr>
          <a:xfrm>
            <a:off x="1152507" y="2195689"/>
            <a:ext cx="8460347" cy="3530600"/>
          </a:xfrm>
        </p:spPr>
        <p:txBody>
          <a:bodyPr>
            <a:normAutofit fontScale="85000" lnSpcReduction="20000"/>
          </a:bodyPr>
          <a:lstStyle/>
          <a:p>
            <a:r>
              <a:rPr lang="en-AU"/>
              <a:t>Discussion of the pre-lecture exercise: (10 minutes)</a:t>
            </a:r>
          </a:p>
          <a:p>
            <a:r>
              <a:rPr lang="en-AU"/>
              <a:t>Interactive exercise: (20 minutes)</a:t>
            </a:r>
          </a:p>
          <a:p>
            <a:r>
              <a:rPr lang="en-AU"/>
              <a:t>General discussion of stigma and discrimination - mini lecture: (15 minutes)</a:t>
            </a:r>
          </a:p>
          <a:p>
            <a:r>
              <a:rPr lang="en-AU"/>
              <a:t>Case Studies:</a:t>
            </a:r>
          </a:p>
          <a:p>
            <a:pPr lvl="1"/>
            <a:r>
              <a:rPr lang="en-AU"/>
              <a:t>Disability – (15 minutes)</a:t>
            </a:r>
          </a:p>
          <a:p>
            <a:pPr lvl="1"/>
            <a:r>
              <a:rPr lang="en-AU"/>
              <a:t>Drug use – using an HCV example – (20 minutes)</a:t>
            </a:r>
          </a:p>
          <a:p>
            <a:pPr lvl="1"/>
            <a:r>
              <a:rPr lang="en-AU"/>
              <a:t>Ethnicity/Culture – using an HBV example – (15 minutes)</a:t>
            </a:r>
          </a:p>
          <a:p>
            <a:pPr lvl="1"/>
            <a:r>
              <a:rPr lang="en-AU"/>
              <a:t>Transgender – recognizing transgender persons and understanding sexuality – (15 minutes)</a:t>
            </a:r>
          </a:p>
          <a:p>
            <a:pPr lvl="1"/>
            <a:r>
              <a:rPr lang="en-AU"/>
              <a:t>Adolescents/young people – sexual health, STI, contraception, abortion – (15 minutes)</a:t>
            </a:r>
          </a:p>
          <a:p>
            <a:pPr lvl="1"/>
            <a:r>
              <a:rPr lang="en-AU"/>
              <a:t>MSM – HIV diagnosis and prevention (</a:t>
            </a:r>
            <a:r>
              <a:rPr lang="en-AU" err="1"/>
              <a:t>PReP</a:t>
            </a:r>
            <a:r>
              <a:rPr lang="en-AU"/>
              <a:t>) – (15 minutes)</a:t>
            </a:r>
          </a:p>
          <a:p>
            <a:r>
              <a:rPr lang="en-AU"/>
              <a:t>Closing discussion and evaluation (10 minutes)</a:t>
            </a:r>
          </a:p>
          <a:p>
            <a:endParaRPr lang="en-AU"/>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158509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945" y="554565"/>
            <a:ext cx="9488678" cy="709865"/>
          </a:xfrm>
        </p:spPr>
        <p:txBody>
          <a:bodyPr/>
          <a:lstStyle/>
          <a:p>
            <a:r>
              <a:rPr lang="en-AU">
                <a:solidFill>
                  <a:schemeClr val="tx1"/>
                </a:solidFill>
              </a:rPr>
              <a:t>Ongoing role for ASHM Program and SHAPE​</a:t>
            </a:r>
          </a:p>
        </p:txBody>
      </p:sp>
      <p:sp>
        <p:nvSpPr>
          <p:cNvPr id="3" name="Content Placeholder 2"/>
          <p:cNvSpPr>
            <a:spLocks noGrp="1"/>
          </p:cNvSpPr>
          <p:nvPr>
            <p:ph idx="1"/>
          </p:nvPr>
        </p:nvSpPr>
        <p:spPr/>
        <p:txBody>
          <a:bodyPr/>
          <a:lstStyle/>
          <a:p>
            <a:r>
              <a:rPr lang="en-AU"/>
              <a:t>We would like to continue to share information through SHAPE​</a:t>
            </a:r>
          </a:p>
          <a:p>
            <a:r>
              <a:rPr lang="en-AU"/>
              <a:t>This includes initiatives for Medical Education, but also how this dovetails with curriculum development including as this moves to cross disciplinary in some settings​</a:t>
            </a:r>
          </a:p>
          <a:p>
            <a:r>
              <a:rPr lang="en-AU"/>
              <a:t>While we believe that there is no exact replacement for face-to-face learning we are exploring on-line options including scenario based learning which we hope goes at least part of the way to providing attitudinal based learning (reflected in clinical experience) rather than just knowledge and skills based learning, which can often be replaced by protocols, guidelines and checklists.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339715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tx1"/>
                </a:solidFill>
              </a:rPr>
              <a:t>Acknowledgements and Conflicts</a:t>
            </a:r>
          </a:p>
        </p:txBody>
      </p:sp>
      <p:sp>
        <p:nvSpPr>
          <p:cNvPr id="3" name="Content Placeholder 2"/>
          <p:cNvSpPr>
            <a:spLocks noGrp="1"/>
          </p:cNvSpPr>
          <p:nvPr>
            <p:ph idx="1"/>
          </p:nvPr>
        </p:nvSpPr>
        <p:spPr/>
        <p:txBody>
          <a:bodyPr>
            <a:normAutofit/>
          </a:bodyPr>
          <a:lstStyle/>
          <a:p>
            <a:r>
              <a:rPr lang="en-AU" sz="2000"/>
              <a:t>Mr Scott McGill and Mr Ostap Kornev have contributed to the development of this paper and the ASHM Removing Barriers Project</a:t>
            </a:r>
          </a:p>
          <a:p>
            <a:pPr marL="0" indent="0">
              <a:buNone/>
            </a:pPr>
            <a:endParaRPr lang="en-AU" sz="2000"/>
          </a:p>
          <a:p>
            <a:r>
              <a:rPr lang="en-AU" sz="2000"/>
              <a:t>I have no conflicts in relation to this presentation or this project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153701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854465" cy="859872"/>
          </a:xfrm>
        </p:spPr>
        <p:txBody>
          <a:bodyPr/>
          <a:lstStyle/>
          <a:p>
            <a:r>
              <a:rPr lang="en-AU">
                <a:solidFill>
                  <a:schemeClr val="tx1"/>
                </a:solidFill>
              </a:rPr>
              <a:t>Stigma, Discrimination and Structural Barriers</a:t>
            </a:r>
          </a:p>
        </p:txBody>
      </p:sp>
      <p:sp>
        <p:nvSpPr>
          <p:cNvPr id="3" name="Content Placeholder 2"/>
          <p:cNvSpPr>
            <a:spLocks noGrp="1"/>
          </p:cNvSpPr>
          <p:nvPr>
            <p:ph idx="1"/>
          </p:nvPr>
        </p:nvSpPr>
        <p:spPr>
          <a:xfrm>
            <a:off x="5463823" y="5446408"/>
            <a:ext cx="6728177" cy="1063272"/>
          </a:xfrm>
        </p:spPr>
        <p:txBody>
          <a:bodyPr>
            <a:normAutofit/>
          </a:bodyPr>
          <a:lstStyle/>
          <a:p>
            <a:pPr marL="0" indent="0">
              <a:buNone/>
            </a:pPr>
            <a:r>
              <a:rPr lang="en-AU" sz="2800">
                <a:solidFill>
                  <a:srgbClr val="0070C0"/>
                </a:solidFill>
                <a:hlinkClick r:id="rId3"/>
              </a:rPr>
              <a:t>http://removingbarriers.ashm.org.au/</a:t>
            </a:r>
            <a:endParaRPr lang="en-AU" sz="2800">
              <a:solidFill>
                <a:srgbClr val="0070C0"/>
              </a:solidFill>
            </a:endParaRPr>
          </a:p>
        </p:txBody>
      </p:sp>
      <p:sp>
        <p:nvSpPr>
          <p:cNvPr id="7" name="Text Placeholder 6"/>
          <p:cNvSpPr>
            <a:spLocks noGrp="1"/>
          </p:cNvSpPr>
          <p:nvPr>
            <p:ph type="body" sz="half" idx="2"/>
          </p:nvPr>
        </p:nvSpPr>
        <p:spPr>
          <a:xfrm>
            <a:off x="839788" y="1632486"/>
            <a:ext cx="4831170" cy="4442860"/>
          </a:xfrm>
        </p:spPr>
        <p:txBody>
          <a:bodyPr>
            <a:normAutofit/>
          </a:bodyPr>
          <a:lstStyle/>
          <a:p>
            <a:pPr marL="285750" indent="-285750">
              <a:buFont typeface="Arial" panose="020B0604020202020204" pitchFamily="34" charset="0"/>
              <a:buChar char="•"/>
            </a:pPr>
            <a:r>
              <a:rPr lang="en-AU" sz="2000"/>
              <a:t>Commonwealth funded 2 year project to develop training interventions and make these sustainable</a:t>
            </a:r>
          </a:p>
          <a:p>
            <a:pPr marL="285750" indent="-285750">
              <a:buFont typeface="Arial" panose="020B0604020202020204" pitchFamily="34" charset="0"/>
              <a:buChar char="•"/>
            </a:pPr>
            <a:r>
              <a:rPr lang="en-AU" sz="2000"/>
              <a:t>Reduce stigma, discrimination and structural barriers to people living with or at risk of HIV and/or viral hepatitis from accessing health services</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553" y="1632486"/>
            <a:ext cx="5024103" cy="349850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309114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67184"/>
            <a:ext cx="9150879" cy="859872"/>
          </a:xfrm>
        </p:spPr>
        <p:txBody>
          <a:bodyPr/>
          <a:lstStyle/>
          <a:p>
            <a:r>
              <a:rPr lang="en-AU">
                <a:solidFill>
                  <a:schemeClr val="tx1"/>
                </a:solidFill>
              </a:rPr>
              <a:t>Stigma, Discrimination and Structural Barriers</a:t>
            </a:r>
          </a:p>
        </p:txBody>
      </p:sp>
      <p:sp>
        <p:nvSpPr>
          <p:cNvPr id="7" name="Text Placeholder 6"/>
          <p:cNvSpPr>
            <a:spLocks noGrp="1"/>
          </p:cNvSpPr>
          <p:nvPr>
            <p:ph type="body" sz="half" idx="2"/>
          </p:nvPr>
        </p:nvSpPr>
        <p:spPr>
          <a:xfrm>
            <a:off x="839788" y="1173245"/>
            <a:ext cx="4831170" cy="1750577"/>
          </a:xfrm>
        </p:spPr>
        <p:txBody>
          <a:bodyPr>
            <a:normAutofit/>
          </a:bodyPr>
          <a:lstStyle/>
          <a:p>
            <a:pPr marL="285750" indent="-285750">
              <a:buFont typeface="Arial" panose="020B0604020202020204" pitchFamily="34" charset="0"/>
              <a:buChar char="•"/>
            </a:pPr>
            <a:r>
              <a:rPr lang="en-AU" sz="2000"/>
              <a:t>Stigma, and resultant discrimination identified by the WHO as the major impediment to elimination of HIV and viral hepatitis</a:t>
            </a:r>
          </a:p>
        </p:txBody>
      </p:sp>
      <p:pic>
        <p:nvPicPr>
          <p:cNvPr id="4" name="Picture 3"/>
          <p:cNvPicPr>
            <a:picLocks noChangeAspect="1"/>
          </p:cNvPicPr>
          <p:nvPr/>
        </p:nvPicPr>
        <p:blipFill>
          <a:blip r:embed="rId3"/>
          <a:stretch>
            <a:fillRect/>
          </a:stretch>
        </p:blipFill>
        <p:spPr>
          <a:xfrm>
            <a:off x="5861873" y="1317072"/>
            <a:ext cx="6114604" cy="5362222"/>
          </a:xfrm>
          <a:prstGeom prst="rect">
            <a:avLst/>
          </a:prstGeom>
        </p:spPr>
      </p:pic>
      <p:pic>
        <p:nvPicPr>
          <p:cNvPr id="5" name="Picture 4"/>
          <p:cNvPicPr>
            <a:picLocks noChangeAspect="1"/>
          </p:cNvPicPr>
          <p:nvPr/>
        </p:nvPicPr>
        <p:blipFill>
          <a:blip r:embed="rId4"/>
          <a:stretch>
            <a:fillRect/>
          </a:stretch>
        </p:blipFill>
        <p:spPr>
          <a:xfrm>
            <a:off x="1028023" y="3070011"/>
            <a:ext cx="4093456" cy="360928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272861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477" y="303268"/>
            <a:ext cx="9504362" cy="834390"/>
          </a:xfrm>
        </p:spPr>
        <p:txBody>
          <a:bodyPr>
            <a:normAutofit/>
          </a:bodyPr>
          <a:lstStyle/>
          <a:p>
            <a:r>
              <a:rPr lang="en-AU">
                <a:solidFill>
                  <a:schemeClr val="tx1"/>
                </a:solidFill>
              </a:rPr>
              <a:t>Stigma, Discrimination and Structural Barriers</a:t>
            </a:r>
          </a:p>
        </p:txBody>
      </p:sp>
      <p:sp>
        <p:nvSpPr>
          <p:cNvPr id="6" name="Content Placeholder 5"/>
          <p:cNvSpPr>
            <a:spLocks noGrp="1"/>
          </p:cNvSpPr>
          <p:nvPr>
            <p:ph idx="1"/>
          </p:nvPr>
        </p:nvSpPr>
        <p:spPr>
          <a:xfrm>
            <a:off x="5183188" y="2160270"/>
            <a:ext cx="6172200" cy="3700780"/>
          </a:xfrm>
        </p:spPr>
        <p:txBody>
          <a:bodyPr/>
          <a:lstStyle/>
          <a:p>
            <a:endParaRPr lang="en-AU"/>
          </a:p>
        </p:txBody>
      </p:sp>
      <p:sp>
        <p:nvSpPr>
          <p:cNvPr id="7" name="Text Placeholder 6"/>
          <p:cNvSpPr>
            <a:spLocks noGrp="1"/>
          </p:cNvSpPr>
          <p:nvPr>
            <p:ph type="body" sz="half" idx="2"/>
          </p:nvPr>
        </p:nvSpPr>
        <p:spPr>
          <a:xfrm>
            <a:off x="839789" y="2057400"/>
            <a:ext cx="3457892" cy="3811588"/>
          </a:xfrm>
        </p:spPr>
        <p:txBody>
          <a:bodyPr>
            <a:normAutofit/>
          </a:bodyPr>
          <a:lstStyle/>
          <a:p>
            <a:pPr marL="285750" indent="-285750">
              <a:buFont typeface="Arial" panose="020B0604020202020204" pitchFamily="34" charset="0"/>
              <a:buChar char="•"/>
            </a:pPr>
            <a:r>
              <a:rPr lang="en-AU" sz="2000"/>
              <a:t>Despite effective treatments people living with hepatitis C are still reticent to come forward for treatment, often because of the stigma associated with HCV</a:t>
            </a:r>
          </a:p>
          <a:p>
            <a:endParaRPr lang="en-AU" sz="1400"/>
          </a:p>
        </p:txBody>
      </p:sp>
      <p:pic>
        <p:nvPicPr>
          <p:cNvPr id="8" name="Picture 8"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623" y="2160270"/>
            <a:ext cx="6831330" cy="341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262097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4" y="222398"/>
            <a:ext cx="4309181" cy="782314"/>
          </a:xfrm>
        </p:spPr>
        <p:txBody>
          <a:bodyPr/>
          <a:lstStyle/>
          <a:p>
            <a:r>
              <a:rPr lang="en-AU">
                <a:solidFill>
                  <a:schemeClr val="tx1"/>
                </a:solidFill>
              </a:rPr>
              <a:t>Needs Assessments</a:t>
            </a:r>
          </a:p>
        </p:txBody>
      </p:sp>
      <p:sp>
        <p:nvSpPr>
          <p:cNvPr id="4" name="Text Placeholder 3"/>
          <p:cNvSpPr>
            <a:spLocks noGrp="1"/>
          </p:cNvSpPr>
          <p:nvPr>
            <p:ph type="body" sz="half" idx="2"/>
          </p:nvPr>
        </p:nvSpPr>
        <p:spPr>
          <a:xfrm>
            <a:off x="462844" y="1496060"/>
            <a:ext cx="4623506" cy="5006340"/>
          </a:xfrm>
        </p:spPr>
        <p:txBody>
          <a:bodyPr>
            <a:normAutofit/>
          </a:bodyPr>
          <a:lstStyle/>
          <a:p>
            <a:pPr marL="285750" indent="-285750">
              <a:buFont typeface="Arial" panose="020B0604020202020204" pitchFamily="34" charset="0"/>
              <a:buChar char="•"/>
            </a:pPr>
            <a:r>
              <a:rPr lang="en-AU" sz="2000"/>
              <a:t>There is little published literature on the efficacy of stigma and discrimination projects, though there is considerable material identifying the experience of this.</a:t>
            </a:r>
          </a:p>
          <a:p>
            <a:pPr marL="285750" indent="-285750">
              <a:buFont typeface="Arial" panose="020B0604020202020204" pitchFamily="34" charset="0"/>
              <a:buChar char="•"/>
            </a:pPr>
            <a:r>
              <a:rPr lang="en-AU" sz="2000"/>
              <a:t>Literature review</a:t>
            </a:r>
          </a:p>
          <a:p>
            <a:endParaRPr lang="en-AU" sz="2000"/>
          </a:p>
          <a:p>
            <a:pPr marL="285750" indent="-285750">
              <a:buFont typeface="Arial" panose="020B0604020202020204" pitchFamily="34" charset="0"/>
              <a:buChar char="•"/>
            </a:pPr>
            <a:endParaRPr lang="en-AU" sz="2000"/>
          </a:p>
          <a:p>
            <a:endParaRPr lang="en-AU" sz="20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pic>
        <p:nvPicPr>
          <p:cNvPr id="9" name="Picture 8"/>
          <p:cNvPicPr>
            <a:picLocks noChangeAspect="1"/>
          </p:cNvPicPr>
          <p:nvPr/>
        </p:nvPicPr>
        <p:blipFill>
          <a:blip r:embed="rId4"/>
          <a:stretch>
            <a:fillRect/>
          </a:stretch>
        </p:blipFill>
        <p:spPr>
          <a:xfrm>
            <a:off x="5360854" y="1155176"/>
            <a:ext cx="6312034" cy="2269202"/>
          </a:xfrm>
          <a:prstGeom prst="rect">
            <a:avLst/>
          </a:prstGeom>
        </p:spPr>
      </p:pic>
      <p:pic>
        <p:nvPicPr>
          <p:cNvPr id="10" name="Picture 9"/>
          <p:cNvPicPr>
            <a:picLocks noChangeAspect="1"/>
          </p:cNvPicPr>
          <p:nvPr/>
        </p:nvPicPr>
        <p:blipFill>
          <a:blip r:embed="rId5"/>
          <a:stretch>
            <a:fillRect/>
          </a:stretch>
        </p:blipFill>
        <p:spPr>
          <a:xfrm>
            <a:off x="5360854" y="3533422"/>
            <a:ext cx="6312034" cy="3096789"/>
          </a:xfrm>
          <a:prstGeom prst="rect">
            <a:avLst/>
          </a:prstGeom>
        </p:spPr>
      </p:pic>
    </p:spTree>
    <p:extLst>
      <p:ext uri="{BB962C8B-B14F-4D97-AF65-F5344CB8AC3E}">
        <p14:creationId xmlns:p14="http://schemas.microsoft.com/office/powerpoint/2010/main" val="20420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
        <p:nvSpPr>
          <p:cNvPr id="6" name="Title 1"/>
          <p:cNvSpPr>
            <a:spLocks noGrp="1"/>
          </p:cNvSpPr>
          <p:nvPr>
            <p:ph type="title"/>
          </p:nvPr>
        </p:nvSpPr>
        <p:spPr>
          <a:xfrm>
            <a:off x="474132" y="372862"/>
            <a:ext cx="6073423" cy="782314"/>
          </a:xfrm>
        </p:spPr>
        <p:txBody>
          <a:bodyPr/>
          <a:lstStyle/>
          <a:p>
            <a:r>
              <a:rPr lang="en-AU">
                <a:solidFill>
                  <a:schemeClr val="tx1"/>
                </a:solidFill>
              </a:rPr>
              <a:t>Community Consultations</a:t>
            </a:r>
          </a:p>
        </p:txBody>
      </p:sp>
      <p:sp>
        <p:nvSpPr>
          <p:cNvPr id="7" name="Text Placeholder 3"/>
          <p:cNvSpPr>
            <a:spLocks noGrp="1"/>
          </p:cNvSpPr>
          <p:nvPr>
            <p:ph type="body" sz="half" idx="2"/>
          </p:nvPr>
        </p:nvSpPr>
        <p:spPr>
          <a:xfrm>
            <a:off x="462844" y="1496060"/>
            <a:ext cx="4623506" cy="5006340"/>
          </a:xfrm>
        </p:spPr>
        <p:txBody>
          <a:bodyPr>
            <a:normAutofit/>
          </a:bodyPr>
          <a:lstStyle/>
          <a:p>
            <a:pPr marL="285750" indent="-285750">
              <a:buFont typeface="Arial" panose="020B0604020202020204" pitchFamily="34" charset="0"/>
              <a:buChar char="•"/>
            </a:pPr>
            <a:r>
              <a:rPr lang="en-AU" sz="2000"/>
              <a:t>Consultation reports from peak and community organisations working in HIV and viral hepatitis</a:t>
            </a:r>
          </a:p>
          <a:p>
            <a:pPr marL="285750" indent="-285750">
              <a:buFont typeface="Arial" panose="020B0604020202020204" pitchFamily="34" charset="0"/>
              <a:buChar char="•"/>
            </a:pPr>
            <a:endParaRPr lang="en-AU" sz="2000"/>
          </a:p>
          <a:p>
            <a:endParaRPr lang="en-AU" sz="2000"/>
          </a:p>
          <a:p>
            <a:pPr marL="285750" indent="-285750">
              <a:buFont typeface="Arial" panose="020B0604020202020204" pitchFamily="34" charset="0"/>
              <a:buChar char="•"/>
            </a:pPr>
            <a:endParaRPr lang="en-AU" sz="2000"/>
          </a:p>
          <a:p>
            <a:pPr marL="285750" indent="-285750">
              <a:buFont typeface="Arial" panose="020B0604020202020204" pitchFamily="34" charset="0"/>
              <a:buChar char="•"/>
            </a:pPr>
            <a:endParaRPr lang="en-AU" sz="2000"/>
          </a:p>
          <a:p>
            <a:endParaRPr lang="en-AU" sz="2000"/>
          </a:p>
        </p:txBody>
      </p:sp>
      <p:pic>
        <p:nvPicPr>
          <p:cNvPr id="11" name="Picture 8"/>
          <p:cNvPicPr>
            <a:picLocks noChangeAspect="1"/>
          </p:cNvPicPr>
          <p:nvPr/>
        </p:nvPicPr>
        <p:blipFill>
          <a:blip r:embed="rId3"/>
          <a:stretch>
            <a:fillRect/>
          </a:stretch>
        </p:blipFill>
        <p:spPr>
          <a:xfrm rot="20421972">
            <a:off x="3208894" y="3209768"/>
            <a:ext cx="1921416" cy="2481679"/>
          </a:xfrm>
          <a:prstGeom prst="rect">
            <a:avLst/>
          </a:prstGeom>
        </p:spPr>
      </p:pic>
      <p:pic>
        <p:nvPicPr>
          <p:cNvPr id="12" name="Picture 9"/>
          <p:cNvPicPr>
            <a:picLocks noChangeAspect="1"/>
          </p:cNvPicPr>
          <p:nvPr/>
        </p:nvPicPr>
        <p:blipFill>
          <a:blip r:embed="rId4"/>
          <a:stretch>
            <a:fillRect/>
          </a:stretch>
        </p:blipFill>
        <p:spPr>
          <a:xfrm rot="1524465">
            <a:off x="9249866" y="3083932"/>
            <a:ext cx="2096749" cy="2960345"/>
          </a:xfrm>
          <a:prstGeom prst="rect">
            <a:avLst/>
          </a:prstGeom>
        </p:spPr>
      </p:pic>
      <p:pic>
        <p:nvPicPr>
          <p:cNvPr id="13" name="Picture 7"/>
          <p:cNvPicPr>
            <a:picLocks noChangeAspect="1"/>
          </p:cNvPicPr>
          <p:nvPr/>
        </p:nvPicPr>
        <p:blipFill>
          <a:blip r:embed="rId5"/>
          <a:stretch>
            <a:fillRect/>
          </a:stretch>
        </p:blipFill>
        <p:spPr>
          <a:xfrm rot="654680">
            <a:off x="8123339" y="2499454"/>
            <a:ext cx="2164155" cy="3055514"/>
          </a:xfrm>
          <a:prstGeom prst="rect">
            <a:avLst/>
          </a:prstGeom>
        </p:spPr>
      </p:pic>
      <p:pic>
        <p:nvPicPr>
          <p:cNvPr id="14" name="Рисунок 13"/>
          <p:cNvPicPr>
            <a:picLocks noChangeAspect="1"/>
          </p:cNvPicPr>
          <p:nvPr/>
        </p:nvPicPr>
        <p:blipFill>
          <a:blip r:embed="rId6"/>
          <a:stretch>
            <a:fillRect/>
          </a:stretch>
        </p:blipFill>
        <p:spPr>
          <a:xfrm rot="20183784">
            <a:off x="4494206" y="2541017"/>
            <a:ext cx="2054766" cy="2901146"/>
          </a:xfrm>
          <a:prstGeom prst="rect">
            <a:avLst/>
          </a:prstGeom>
        </p:spPr>
      </p:pic>
      <p:pic>
        <p:nvPicPr>
          <p:cNvPr id="15" name="Рисунок 14"/>
          <p:cNvPicPr>
            <a:picLocks noChangeAspect="1"/>
          </p:cNvPicPr>
          <p:nvPr/>
        </p:nvPicPr>
        <p:blipFill>
          <a:blip r:embed="rId7"/>
          <a:stretch>
            <a:fillRect/>
          </a:stretch>
        </p:blipFill>
        <p:spPr>
          <a:xfrm>
            <a:off x="6129832" y="2198548"/>
            <a:ext cx="2182895" cy="3082053"/>
          </a:xfrm>
          <a:prstGeom prst="rect">
            <a:avLst/>
          </a:prstGeom>
        </p:spPr>
      </p:pic>
    </p:spTree>
    <p:extLst>
      <p:ext uri="{BB962C8B-B14F-4D97-AF65-F5344CB8AC3E}">
        <p14:creationId xmlns:p14="http://schemas.microsoft.com/office/powerpoint/2010/main" val="15401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682654" y="780167"/>
            <a:ext cx="5600700" cy="3324225"/>
          </a:xfrm>
          <a:prstGeom prst="rect">
            <a:avLst/>
          </a:prstGeom>
        </p:spPr>
      </p:pic>
      <p:pic>
        <p:nvPicPr>
          <p:cNvPr id="9" name="Picture 8"/>
          <p:cNvPicPr>
            <a:picLocks noChangeAspect="1"/>
          </p:cNvPicPr>
          <p:nvPr/>
        </p:nvPicPr>
        <p:blipFill>
          <a:blip r:embed="rId4"/>
          <a:stretch>
            <a:fillRect/>
          </a:stretch>
        </p:blipFill>
        <p:spPr>
          <a:xfrm>
            <a:off x="4435004" y="4114800"/>
            <a:ext cx="6096000" cy="2743200"/>
          </a:xfrm>
          <a:prstGeom prst="rect">
            <a:avLst/>
          </a:prstGeom>
        </p:spPr>
      </p:pic>
      <p:sp>
        <p:nvSpPr>
          <p:cNvPr id="2" name="Title 1"/>
          <p:cNvSpPr>
            <a:spLocks noGrp="1"/>
          </p:cNvSpPr>
          <p:nvPr>
            <p:ph type="title"/>
          </p:nvPr>
        </p:nvSpPr>
        <p:spPr>
          <a:xfrm>
            <a:off x="839788" y="457200"/>
            <a:ext cx="10515600" cy="628650"/>
          </a:xfrm>
        </p:spPr>
        <p:txBody>
          <a:bodyPr>
            <a:normAutofit/>
          </a:bodyPr>
          <a:lstStyle/>
          <a:p>
            <a:r>
              <a:rPr lang="en-AU">
                <a:solidFill>
                  <a:schemeClr val="tx1"/>
                </a:solidFill>
              </a:rPr>
              <a:t>Planning and Prioritising</a:t>
            </a:r>
          </a:p>
        </p:txBody>
      </p:sp>
      <p:sp>
        <p:nvSpPr>
          <p:cNvPr id="5" name="Text Placeholder 4"/>
          <p:cNvSpPr>
            <a:spLocks noGrp="1"/>
          </p:cNvSpPr>
          <p:nvPr>
            <p:ph type="body" sz="half" idx="2"/>
          </p:nvPr>
        </p:nvSpPr>
        <p:spPr>
          <a:xfrm>
            <a:off x="395111" y="1644243"/>
            <a:ext cx="3465690" cy="4485958"/>
          </a:xfrm>
        </p:spPr>
        <p:txBody>
          <a:bodyPr>
            <a:noAutofit/>
          </a:bodyPr>
          <a:lstStyle/>
          <a:p>
            <a:pPr marL="285750" indent="-285750">
              <a:buFont typeface="Arial" panose="020B0604020202020204" pitchFamily="34" charset="0"/>
              <a:buChar char="•"/>
            </a:pPr>
            <a:r>
              <a:rPr lang="en-AU" sz="2000"/>
              <a:t>Partners agreed to work with the project, gather information and contribute to planning</a:t>
            </a:r>
          </a:p>
          <a:p>
            <a:pPr marL="285750" indent="-285750">
              <a:buFont typeface="Arial" panose="020B0604020202020204" pitchFamily="34" charset="0"/>
              <a:buChar char="•"/>
            </a:pPr>
            <a:r>
              <a:rPr lang="en-AU" sz="2000"/>
              <a:t>Implementation partners have worked with the Project to look at how initiatives can be implemented in such a way that they are sustainable and taken up by relevant institutions</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Tree>
    <p:extLst>
      <p:ext uri="{BB962C8B-B14F-4D97-AF65-F5344CB8AC3E}">
        <p14:creationId xmlns:p14="http://schemas.microsoft.com/office/powerpoint/2010/main" val="9450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839788" y="457200"/>
            <a:ext cx="10515600" cy="6286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solidFill>
                  <a:schemeClr val="tx1"/>
                </a:solidFill>
              </a:rPr>
              <a:t>Planning and Prioritising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0465" r="58448" b="1"/>
          <a:stretch/>
        </p:blipFill>
        <p:spPr>
          <a:xfrm>
            <a:off x="10340623" y="331442"/>
            <a:ext cx="891822" cy="823734"/>
          </a:xfrm>
          <a:prstGeom prst="rect">
            <a:avLst/>
          </a:prstGeom>
        </p:spPr>
      </p:pic>
      <p:sp>
        <p:nvSpPr>
          <p:cNvPr id="7" name="Text Placeholder 4"/>
          <p:cNvSpPr>
            <a:spLocks noGrp="1"/>
          </p:cNvSpPr>
          <p:nvPr>
            <p:ph type="body" sz="half" idx="2"/>
            <p:extLst>
              <p:ext uri="{D42A27DB-BD31-4B8C-83A1-F6EECF244321}">
                <p14:modId xmlns:p14="http://schemas.microsoft.com/office/powerpoint/2010/main" val="264448264"/>
              </p:ext>
            </p:extLst>
          </p:nvPr>
        </p:nvSpPr>
        <p:spPr>
          <a:xfrm>
            <a:off x="409775" y="1247775"/>
            <a:ext cx="6637867" cy="4485958"/>
          </a:xfrm>
        </p:spPr>
        <p:txBody>
          <a:bodyPr vert="horz" lIns="91440" tIns="45720" rIns="91440" bIns="45720" rtlCol="0" anchor="t">
            <a:noAutofit/>
          </a:bodyPr>
          <a:lstStyle/>
          <a:p>
            <a:pPr marL="285750" indent="-285750">
              <a:buFont typeface="Arial" panose="020B0604020202020204" pitchFamily="34" charset="0"/>
              <a:buChar char="•"/>
            </a:pPr>
            <a:r>
              <a:rPr lang="en-AU" sz="2000"/>
              <a:t>The Australian Hospital and Healthcare Association facilitated a planning day and produced a report to guide year 2 of the project</a:t>
            </a:r>
          </a:p>
          <a:p>
            <a:pPr marL="342900" indent="-342900">
              <a:buFont typeface="Arial" panose="020B0604020202020204" pitchFamily="34" charset="0"/>
              <a:buChar char="•"/>
            </a:pPr>
            <a:r>
              <a:rPr lang="en-AU" sz="2000"/>
              <a:t>Learn more at </a:t>
            </a:r>
            <a:r>
              <a:rPr lang="en-AU" sz="2000">
                <a:solidFill>
                  <a:schemeClr val="tx1"/>
                </a:solidFill>
                <a:hlinkClick r:id="rId3"/>
              </a:rPr>
              <a:t>http://removingbarriers.ashm.org.au/</a:t>
            </a:r>
          </a:p>
        </p:txBody>
      </p:sp>
      <p:pic>
        <p:nvPicPr>
          <p:cNvPr id="8" name="Picture 7"/>
          <p:cNvPicPr>
            <a:picLocks noChangeAspect="1"/>
          </p:cNvPicPr>
          <p:nvPr/>
        </p:nvPicPr>
        <p:blipFill>
          <a:blip r:embed="rId4"/>
          <a:stretch>
            <a:fillRect/>
          </a:stretch>
        </p:blipFill>
        <p:spPr>
          <a:xfrm>
            <a:off x="7731843" y="1383030"/>
            <a:ext cx="3623545" cy="5008385"/>
          </a:xfrm>
          <a:prstGeom prst="rect">
            <a:avLst/>
          </a:prstGeom>
        </p:spPr>
      </p:pic>
      <p:pic>
        <p:nvPicPr>
          <p:cNvPr id="9" name="Picture 8"/>
          <p:cNvPicPr>
            <a:picLocks noChangeAspect="1"/>
          </p:cNvPicPr>
          <p:nvPr/>
        </p:nvPicPr>
        <p:blipFill>
          <a:blip r:embed="rId5"/>
          <a:stretch>
            <a:fillRect/>
          </a:stretch>
        </p:blipFill>
        <p:spPr>
          <a:xfrm>
            <a:off x="638486" y="3095625"/>
            <a:ext cx="5328357" cy="3657601"/>
          </a:xfrm>
          <a:prstGeom prst="rect">
            <a:avLst/>
          </a:prstGeom>
        </p:spPr>
      </p:pic>
    </p:spTree>
    <p:extLst>
      <p:ext uri="{BB962C8B-B14F-4D97-AF65-F5344CB8AC3E}">
        <p14:creationId xmlns:p14="http://schemas.microsoft.com/office/powerpoint/2010/main" val="1435884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Activity5_generic.potx" id="{C627FB61-A623-4E4D-8CCD-EB1175B0CC2B}" vid="{B06BDB1B-171B-441C-8B80-D60ADFE5B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76D896191F8F43BCA713A7078A5480" ma:contentTypeVersion="3" ma:contentTypeDescription="Create a new document." ma:contentTypeScope="" ma:versionID="9666e035532af7c3faff110ecd6b619a">
  <xsd:schema xmlns:xsd="http://www.w3.org/2001/XMLSchema" xmlns:xs="http://www.w3.org/2001/XMLSchema" xmlns:p="http://schemas.microsoft.com/office/2006/metadata/properties" xmlns:ns2="cd14fe6d-1c1b-4c1f-9b10-18fd1f29e82b" targetNamespace="http://schemas.microsoft.com/office/2006/metadata/properties" ma:root="true" ma:fieldsID="382762c6c658856c04970af6c6eedb50" ns2:_="">
    <xsd:import namespace="cd14fe6d-1c1b-4c1f-9b10-18fd1f29e82b"/>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14fe6d-1c1b-4c1f-9b10-18fd1f29e8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8DDBA-9FD7-4142-8338-E063CFFC1931}">
  <ds:schemaRefs>
    <ds:schemaRef ds:uri="http://purl.org/dc/elements/1.1/"/>
    <ds:schemaRef ds:uri="http://schemas.microsoft.com/office/2006/metadata/properties"/>
    <ds:schemaRef ds:uri="cd14fe6d-1c1b-4c1f-9b10-18fd1f29e82b"/>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451C152-9564-4D5D-922F-E8065FB40953}">
  <ds:schemaRefs>
    <ds:schemaRef ds:uri="http://schemas.microsoft.com/sharepoint/v3/contenttype/forms"/>
  </ds:schemaRefs>
</ds:datastoreItem>
</file>

<file path=customXml/itemProps3.xml><?xml version="1.0" encoding="utf-8"?>
<ds:datastoreItem xmlns:ds="http://schemas.openxmlformats.org/officeDocument/2006/customXml" ds:itemID="{B72E11B0-D985-48D7-8898-0F83F9D8E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14fe6d-1c1b-4c1f-9b10-18fd1f29e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Широкоэкранный</PresentationFormat>
  <Paragraphs>144</Paragraphs>
  <Slides>16</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Century Gothic</vt:lpstr>
      <vt:lpstr>Wingdings 3</vt:lpstr>
      <vt:lpstr>Ion Boardroom</vt:lpstr>
      <vt:lpstr>Incorporating Stigma and Discrimination issues into Academic Medical and Health Care Worker Training</vt:lpstr>
      <vt:lpstr>Acknowledgements and Conflicts</vt:lpstr>
      <vt:lpstr>Stigma, Discrimination and Structural Barriers</vt:lpstr>
      <vt:lpstr>Stigma, Discrimination and Structural Barriers</vt:lpstr>
      <vt:lpstr>Stigma, Discrimination and Structural Barriers</vt:lpstr>
      <vt:lpstr>Needs Assessments</vt:lpstr>
      <vt:lpstr>Community Consultations</vt:lpstr>
      <vt:lpstr>Planning and Prioritising</vt:lpstr>
      <vt:lpstr>Презентация PowerPoint</vt:lpstr>
      <vt:lpstr>Training priorities and policy priorities</vt:lpstr>
      <vt:lpstr>Our aim</vt:lpstr>
      <vt:lpstr>Graduate Outcomes of relevance: Domain 3</vt:lpstr>
      <vt:lpstr>Time changes and ad hoc program inclusion</vt:lpstr>
      <vt:lpstr>UTAS and Sydney University Programs</vt:lpstr>
      <vt:lpstr>Lecture outline – then translated to online format</vt:lpstr>
      <vt:lpstr>Ongoing role for ASHM Program and SHAPE​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Stigma and Discrimination issues into Academic Medical and Health Care Worker Training</dc:title>
  <cp:lastModifiedBy>Eustas Kornev</cp:lastModifiedBy>
  <cp:revision>2</cp:revision>
  <dcterms:modified xsi:type="dcterms:W3CDTF">2017-07-20T21:07:24Z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0x0101000A76D896191F8F43BCA713A7078A5480</vt:lpwstr>
  </property>
</Properties>
</file>